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6" r:id="rId1"/>
  </p:sldMasterIdLst>
  <p:notesMasterIdLst>
    <p:notesMasterId r:id="rId42"/>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94" r:id="rId16"/>
    <p:sldId id="295"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6"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a:srgbClr val="FFFF99"/>
    <a:srgbClr val="66FFFF"/>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22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6E342A-2113-47CC-86E5-0E6B7B34DDA2}" type="datetimeFigureOut">
              <a:rPr lang="fr-FR" smtClean="0"/>
              <a:t>06/06/2020</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0BA287-B605-429C-A773-AF72A52DAC12}" type="slidenum">
              <a:rPr lang="fr-FR" smtClean="0"/>
              <a:t>‹N°›</a:t>
            </a:fld>
            <a:endParaRPr lang="fr-FR"/>
          </a:p>
        </p:txBody>
      </p:sp>
    </p:spTree>
    <p:extLst>
      <p:ext uri="{BB962C8B-B14F-4D97-AF65-F5344CB8AC3E}">
        <p14:creationId xmlns:p14="http://schemas.microsoft.com/office/powerpoint/2010/main" val="3929792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a:t>
            </a:fld>
            <a:endParaRPr lang="fr-FR"/>
          </a:p>
        </p:txBody>
      </p:sp>
    </p:spTree>
    <p:extLst>
      <p:ext uri="{BB962C8B-B14F-4D97-AF65-F5344CB8AC3E}">
        <p14:creationId xmlns:p14="http://schemas.microsoft.com/office/powerpoint/2010/main" val="38232487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18</a:t>
            </a:fld>
            <a:endParaRPr lang="fr-FR"/>
          </a:p>
        </p:txBody>
      </p:sp>
    </p:spTree>
    <p:extLst>
      <p:ext uri="{BB962C8B-B14F-4D97-AF65-F5344CB8AC3E}">
        <p14:creationId xmlns:p14="http://schemas.microsoft.com/office/powerpoint/2010/main" val="2096147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19</a:t>
            </a:fld>
            <a:endParaRPr lang="fr-FR"/>
          </a:p>
        </p:txBody>
      </p:sp>
    </p:spTree>
    <p:extLst>
      <p:ext uri="{BB962C8B-B14F-4D97-AF65-F5344CB8AC3E}">
        <p14:creationId xmlns:p14="http://schemas.microsoft.com/office/powerpoint/2010/main" val="18144341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20</a:t>
            </a:fld>
            <a:endParaRPr lang="fr-FR"/>
          </a:p>
        </p:txBody>
      </p:sp>
    </p:spTree>
    <p:extLst>
      <p:ext uri="{BB962C8B-B14F-4D97-AF65-F5344CB8AC3E}">
        <p14:creationId xmlns:p14="http://schemas.microsoft.com/office/powerpoint/2010/main" val="38274019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21</a:t>
            </a:fld>
            <a:endParaRPr lang="fr-FR"/>
          </a:p>
        </p:txBody>
      </p:sp>
    </p:spTree>
    <p:extLst>
      <p:ext uri="{BB962C8B-B14F-4D97-AF65-F5344CB8AC3E}">
        <p14:creationId xmlns:p14="http://schemas.microsoft.com/office/powerpoint/2010/main" val="35692071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22</a:t>
            </a:fld>
            <a:endParaRPr lang="fr-FR"/>
          </a:p>
        </p:txBody>
      </p:sp>
    </p:spTree>
    <p:extLst>
      <p:ext uri="{BB962C8B-B14F-4D97-AF65-F5344CB8AC3E}">
        <p14:creationId xmlns:p14="http://schemas.microsoft.com/office/powerpoint/2010/main" val="25646698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23</a:t>
            </a:fld>
            <a:endParaRPr lang="fr-FR"/>
          </a:p>
        </p:txBody>
      </p:sp>
    </p:spTree>
    <p:extLst>
      <p:ext uri="{BB962C8B-B14F-4D97-AF65-F5344CB8AC3E}">
        <p14:creationId xmlns:p14="http://schemas.microsoft.com/office/powerpoint/2010/main" val="2665265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24</a:t>
            </a:fld>
            <a:endParaRPr lang="fr-FR"/>
          </a:p>
        </p:txBody>
      </p:sp>
    </p:spTree>
    <p:extLst>
      <p:ext uri="{BB962C8B-B14F-4D97-AF65-F5344CB8AC3E}">
        <p14:creationId xmlns:p14="http://schemas.microsoft.com/office/powerpoint/2010/main" val="24086896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25</a:t>
            </a:fld>
            <a:endParaRPr lang="fr-FR"/>
          </a:p>
        </p:txBody>
      </p:sp>
    </p:spTree>
    <p:extLst>
      <p:ext uri="{BB962C8B-B14F-4D97-AF65-F5344CB8AC3E}">
        <p14:creationId xmlns:p14="http://schemas.microsoft.com/office/powerpoint/2010/main" val="27068613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26</a:t>
            </a:fld>
            <a:endParaRPr lang="fr-FR"/>
          </a:p>
        </p:txBody>
      </p:sp>
    </p:spTree>
    <p:extLst>
      <p:ext uri="{BB962C8B-B14F-4D97-AF65-F5344CB8AC3E}">
        <p14:creationId xmlns:p14="http://schemas.microsoft.com/office/powerpoint/2010/main" val="1093372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27</a:t>
            </a:fld>
            <a:endParaRPr lang="fr-FR"/>
          </a:p>
        </p:txBody>
      </p:sp>
    </p:spTree>
    <p:extLst>
      <p:ext uri="{BB962C8B-B14F-4D97-AF65-F5344CB8AC3E}">
        <p14:creationId xmlns:p14="http://schemas.microsoft.com/office/powerpoint/2010/main" val="566904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9</a:t>
            </a:fld>
            <a:endParaRPr lang="fr-FR"/>
          </a:p>
        </p:txBody>
      </p:sp>
    </p:spTree>
    <p:extLst>
      <p:ext uri="{BB962C8B-B14F-4D97-AF65-F5344CB8AC3E}">
        <p14:creationId xmlns:p14="http://schemas.microsoft.com/office/powerpoint/2010/main" val="34429798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28</a:t>
            </a:fld>
            <a:endParaRPr lang="fr-FR"/>
          </a:p>
        </p:txBody>
      </p:sp>
    </p:spTree>
    <p:extLst>
      <p:ext uri="{BB962C8B-B14F-4D97-AF65-F5344CB8AC3E}">
        <p14:creationId xmlns:p14="http://schemas.microsoft.com/office/powerpoint/2010/main" val="35854718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29</a:t>
            </a:fld>
            <a:endParaRPr lang="fr-FR"/>
          </a:p>
        </p:txBody>
      </p:sp>
    </p:spTree>
    <p:extLst>
      <p:ext uri="{BB962C8B-B14F-4D97-AF65-F5344CB8AC3E}">
        <p14:creationId xmlns:p14="http://schemas.microsoft.com/office/powerpoint/2010/main" val="37935673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30</a:t>
            </a:fld>
            <a:endParaRPr lang="fr-FR"/>
          </a:p>
        </p:txBody>
      </p:sp>
    </p:spTree>
    <p:extLst>
      <p:ext uri="{BB962C8B-B14F-4D97-AF65-F5344CB8AC3E}">
        <p14:creationId xmlns:p14="http://schemas.microsoft.com/office/powerpoint/2010/main" val="35238296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31</a:t>
            </a:fld>
            <a:endParaRPr lang="fr-FR"/>
          </a:p>
        </p:txBody>
      </p:sp>
    </p:spTree>
    <p:extLst>
      <p:ext uri="{BB962C8B-B14F-4D97-AF65-F5344CB8AC3E}">
        <p14:creationId xmlns:p14="http://schemas.microsoft.com/office/powerpoint/2010/main" val="25232233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32</a:t>
            </a:fld>
            <a:endParaRPr lang="fr-FR"/>
          </a:p>
        </p:txBody>
      </p:sp>
    </p:spTree>
    <p:extLst>
      <p:ext uri="{BB962C8B-B14F-4D97-AF65-F5344CB8AC3E}">
        <p14:creationId xmlns:p14="http://schemas.microsoft.com/office/powerpoint/2010/main" val="13354436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33</a:t>
            </a:fld>
            <a:endParaRPr lang="fr-FR"/>
          </a:p>
        </p:txBody>
      </p:sp>
    </p:spTree>
    <p:extLst>
      <p:ext uri="{BB962C8B-B14F-4D97-AF65-F5344CB8AC3E}">
        <p14:creationId xmlns:p14="http://schemas.microsoft.com/office/powerpoint/2010/main" val="30300889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34</a:t>
            </a:fld>
            <a:endParaRPr lang="fr-FR"/>
          </a:p>
        </p:txBody>
      </p:sp>
    </p:spTree>
    <p:extLst>
      <p:ext uri="{BB962C8B-B14F-4D97-AF65-F5344CB8AC3E}">
        <p14:creationId xmlns:p14="http://schemas.microsoft.com/office/powerpoint/2010/main" val="21425047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35</a:t>
            </a:fld>
            <a:endParaRPr lang="fr-FR"/>
          </a:p>
        </p:txBody>
      </p:sp>
    </p:spTree>
    <p:extLst>
      <p:ext uri="{BB962C8B-B14F-4D97-AF65-F5344CB8AC3E}">
        <p14:creationId xmlns:p14="http://schemas.microsoft.com/office/powerpoint/2010/main" val="2171577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36</a:t>
            </a:fld>
            <a:endParaRPr lang="fr-FR"/>
          </a:p>
        </p:txBody>
      </p:sp>
    </p:spTree>
    <p:extLst>
      <p:ext uri="{BB962C8B-B14F-4D97-AF65-F5344CB8AC3E}">
        <p14:creationId xmlns:p14="http://schemas.microsoft.com/office/powerpoint/2010/main" val="20031386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37</a:t>
            </a:fld>
            <a:endParaRPr lang="fr-FR"/>
          </a:p>
        </p:txBody>
      </p:sp>
    </p:spTree>
    <p:extLst>
      <p:ext uri="{BB962C8B-B14F-4D97-AF65-F5344CB8AC3E}">
        <p14:creationId xmlns:p14="http://schemas.microsoft.com/office/powerpoint/2010/main" val="2227495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10</a:t>
            </a:fld>
            <a:endParaRPr lang="fr-FR"/>
          </a:p>
        </p:txBody>
      </p:sp>
    </p:spTree>
    <p:extLst>
      <p:ext uri="{BB962C8B-B14F-4D97-AF65-F5344CB8AC3E}">
        <p14:creationId xmlns:p14="http://schemas.microsoft.com/office/powerpoint/2010/main" val="40907839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38</a:t>
            </a:fld>
            <a:endParaRPr lang="fr-FR"/>
          </a:p>
        </p:txBody>
      </p:sp>
    </p:spTree>
    <p:extLst>
      <p:ext uri="{BB962C8B-B14F-4D97-AF65-F5344CB8AC3E}">
        <p14:creationId xmlns:p14="http://schemas.microsoft.com/office/powerpoint/2010/main" val="4564737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39</a:t>
            </a:fld>
            <a:endParaRPr lang="fr-FR"/>
          </a:p>
        </p:txBody>
      </p:sp>
    </p:spTree>
    <p:extLst>
      <p:ext uri="{BB962C8B-B14F-4D97-AF65-F5344CB8AC3E}">
        <p14:creationId xmlns:p14="http://schemas.microsoft.com/office/powerpoint/2010/main" val="20909308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40</a:t>
            </a:fld>
            <a:endParaRPr lang="fr-FR"/>
          </a:p>
        </p:txBody>
      </p:sp>
    </p:spTree>
    <p:extLst>
      <p:ext uri="{BB962C8B-B14F-4D97-AF65-F5344CB8AC3E}">
        <p14:creationId xmlns:p14="http://schemas.microsoft.com/office/powerpoint/2010/main" val="940597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11</a:t>
            </a:fld>
            <a:endParaRPr lang="fr-FR"/>
          </a:p>
        </p:txBody>
      </p:sp>
    </p:spTree>
    <p:extLst>
      <p:ext uri="{BB962C8B-B14F-4D97-AF65-F5344CB8AC3E}">
        <p14:creationId xmlns:p14="http://schemas.microsoft.com/office/powerpoint/2010/main" val="3137084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12</a:t>
            </a:fld>
            <a:endParaRPr lang="fr-FR"/>
          </a:p>
        </p:txBody>
      </p:sp>
    </p:spTree>
    <p:extLst>
      <p:ext uri="{BB962C8B-B14F-4D97-AF65-F5344CB8AC3E}">
        <p14:creationId xmlns:p14="http://schemas.microsoft.com/office/powerpoint/2010/main" val="1904047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13</a:t>
            </a:fld>
            <a:endParaRPr lang="fr-FR"/>
          </a:p>
        </p:txBody>
      </p:sp>
    </p:spTree>
    <p:extLst>
      <p:ext uri="{BB962C8B-B14F-4D97-AF65-F5344CB8AC3E}">
        <p14:creationId xmlns:p14="http://schemas.microsoft.com/office/powerpoint/2010/main" val="15011801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14</a:t>
            </a:fld>
            <a:endParaRPr lang="fr-FR"/>
          </a:p>
        </p:txBody>
      </p:sp>
    </p:spTree>
    <p:extLst>
      <p:ext uri="{BB962C8B-B14F-4D97-AF65-F5344CB8AC3E}">
        <p14:creationId xmlns:p14="http://schemas.microsoft.com/office/powerpoint/2010/main" val="42315055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15</a:t>
            </a:fld>
            <a:endParaRPr lang="fr-FR"/>
          </a:p>
        </p:txBody>
      </p:sp>
    </p:spTree>
    <p:extLst>
      <p:ext uri="{BB962C8B-B14F-4D97-AF65-F5344CB8AC3E}">
        <p14:creationId xmlns:p14="http://schemas.microsoft.com/office/powerpoint/2010/main" val="112466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00BA287-B605-429C-A773-AF72A52DAC12}" type="slidenum">
              <a:rPr lang="fr-FR" smtClean="0"/>
              <a:t>16</a:t>
            </a:fld>
            <a:endParaRPr lang="fr-FR"/>
          </a:p>
        </p:txBody>
      </p:sp>
    </p:spTree>
    <p:extLst>
      <p:ext uri="{BB962C8B-B14F-4D97-AF65-F5344CB8AC3E}">
        <p14:creationId xmlns:p14="http://schemas.microsoft.com/office/powerpoint/2010/main" val="1224830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fr-FR"/>
              <a:t>Modifiez le style du titre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6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F6FA2B21-3FCD-4721-B95C-427943F61125}" type="datetime1">
              <a:rPr lang="en-US" smtClean="0"/>
              <a:t>6/6/2020</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vert="horz" lIns="45720" tIns="45720" rIns="45720" bIns="45720" rtlCol="0" anchor="ctr">
            <a:normAutofit/>
          </a:bodyPr>
          <a:lstStyle>
            <a:lvl1pPr>
              <a:defRPr lang="en-US"/>
            </a:lvl1pPr>
          </a:lstStyle>
          <a:p>
            <a:fld id="{34B7E4EF-A1BD-40F4-AB7B-04F084DD991D}" type="slidenum">
              <a:rPr lang="en-US" smtClean="0"/>
              <a:t>‹N°›</a:t>
            </a:fld>
            <a:endParaRPr lang="en-US" dirty="0"/>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6680189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‹N°›</a:t>
            </a:fld>
            <a:endParaRPr lang="en-US" dirty="0"/>
          </a:p>
        </p:txBody>
      </p:sp>
    </p:spTree>
    <p:extLst>
      <p:ext uri="{BB962C8B-B14F-4D97-AF65-F5344CB8AC3E}">
        <p14:creationId xmlns:p14="http://schemas.microsoft.com/office/powerpoint/2010/main" val="60626474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‹N°›</a:t>
            </a:fld>
            <a:endParaRPr lang="en-US" dirty="0"/>
          </a:p>
        </p:txBody>
      </p:sp>
    </p:spTree>
    <p:extLst>
      <p:ext uri="{BB962C8B-B14F-4D97-AF65-F5344CB8AC3E}">
        <p14:creationId xmlns:p14="http://schemas.microsoft.com/office/powerpoint/2010/main" val="89671620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F6FA2B21-3FCD-4721-B95C-427943F61125}" type="datetime1">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‹N°›</a:t>
            </a:fld>
            <a:endParaRPr lang="en-US" dirty="0"/>
          </a:p>
        </p:txBody>
      </p:sp>
    </p:spTree>
    <p:extLst>
      <p:ext uri="{BB962C8B-B14F-4D97-AF65-F5344CB8AC3E}">
        <p14:creationId xmlns:p14="http://schemas.microsoft.com/office/powerpoint/2010/main" val="322634339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fr-FR"/>
              <a:t>Modifiez le style du titre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F6FA2B21-3FCD-4721-B95C-427943F61125}" type="datetime1">
              <a:rPr lang="en-US" smtClean="0"/>
              <a:t>6/6/2020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‹N°›</a:t>
            </a:fld>
            <a:endParaRPr lang="en-US" dirty="0"/>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8147002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F6FA2B21-3FCD-4721-B95C-427943F61125}" type="datetime1">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‹N°›</a:t>
            </a:fld>
            <a:endParaRPr lang="en-US" dirty="0"/>
          </a:p>
        </p:txBody>
      </p:sp>
    </p:spTree>
    <p:extLst>
      <p:ext uri="{BB962C8B-B14F-4D97-AF65-F5344CB8AC3E}">
        <p14:creationId xmlns:p14="http://schemas.microsoft.com/office/powerpoint/2010/main" val="54425867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fr-FR"/>
              <a:t>Modifiez le style du titre</a:t>
            </a:r>
            <a:endParaRPr lang="en-US" dirty="0"/>
          </a:p>
        </p:txBody>
      </p:sp>
      <p:sp>
        <p:nvSpPr>
          <p:cNvPr id="3" name="Text Placeholder 2"/>
          <p:cNvSpPr>
            <a:spLocks noGrp="1"/>
          </p:cNvSpPr>
          <p:nvPr>
            <p:ph type="body" idx="1"/>
          </p:nvPr>
        </p:nvSpPr>
        <p:spPr>
          <a:xfrm>
            <a:off x="1261872" y="1717879"/>
            <a:ext cx="4480560" cy="731520"/>
          </a:xfrm>
        </p:spPr>
        <p:txBody>
          <a:bodyPr anchor="b">
            <a:normAutofit/>
          </a:bodyPr>
          <a:lstStyle>
            <a:lvl1pPr marL="0" indent="0">
              <a:spcBef>
                <a:spcPts val="0"/>
              </a:spcBef>
              <a:buNone/>
              <a:defRPr sz="2000" b="0">
                <a:solidFill>
                  <a:schemeClr val="tx1">
                    <a:lumMod val="6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13"/>
          </p:nvPr>
        </p:nvSpPr>
        <p:spPr>
          <a:xfrm>
            <a:off x="6126480" y="1717879"/>
            <a:ext cx="4480560" cy="731520"/>
          </a:xfrm>
        </p:spPr>
        <p:txBody>
          <a:bodyPr anchor="b">
            <a:normAutofit/>
          </a:bodyPr>
          <a:lstStyle>
            <a:lvl1pPr marL="0" indent="0">
              <a:spcBef>
                <a:spcPts val="0"/>
              </a:spcBef>
              <a:buFontTx/>
              <a:buNone/>
              <a:defRPr lang="en-US" sz="2000" b="0" kern="1200" spc="10" baseline="0" dirty="0">
                <a:solidFill>
                  <a:schemeClr val="tx1">
                    <a:lumMod val="65000"/>
                  </a:schemeClr>
                </a:solidFill>
                <a:latin typeface="+mn-lt"/>
                <a:ea typeface="+mn-ea"/>
                <a:cs typeface="+mn-cs"/>
              </a:defRPr>
            </a:lvl1pPr>
          </a:lstStyle>
          <a:p>
            <a:pPr lvl="0"/>
            <a:r>
              <a:rPr lang="fr-FR"/>
              <a:t>Cliquez pour modifier les styles du texte du masque</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F6FA2B21-3FCD-4721-B95C-427943F61125}" type="datetime1">
              <a:rPr lang="en-US" smtClean="0"/>
              <a:t>6/6/2020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‹N°›</a:t>
            </a:fld>
            <a:endParaRPr lang="en-US" dirty="0"/>
          </a:p>
        </p:txBody>
      </p:sp>
    </p:spTree>
    <p:extLst>
      <p:ext uri="{BB962C8B-B14F-4D97-AF65-F5344CB8AC3E}">
        <p14:creationId xmlns:p14="http://schemas.microsoft.com/office/powerpoint/2010/main" val="180182601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F6FA2B21-3FCD-4721-B95C-427943F61125}" type="datetime1">
              <a:rPr lang="en-US" smtClean="0"/>
              <a:t>6/6/2020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‹N°›</a:t>
            </a:fld>
            <a:endParaRPr lang="en-US" dirty="0"/>
          </a:p>
        </p:txBody>
      </p:sp>
    </p:spTree>
    <p:extLst>
      <p:ext uri="{BB962C8B-B14F-4D97-AF65-F5344CB8AC3E}">
        <p14:creationId xmlns:p14="http://schemas.microsoft.com/office/powerpoint/2010/main" val="193892672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6FA2B21-3FCD-4721-B95C-427943F61125}" type="datetime1">
              <a:rPr lang="en-US" smtClean="0"/>
              <a:t>6/6/2020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‹N°›</a:t>
            </a:fld>
            <a:endParaRPr lang="en-US" dirty="0"/>
          </a:p>
        </p:txBody>
      </p:sp>
    </p:spTree>
    <p:extLst>
      <p:ext uri="{BB962C8B-B14F-4D97-AF65-F5344CB8AC3E}">
        <p14:creationId xmlns:p14="http://schemas.microsoft.com/office/powerpoint/2010/main" val="271069050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fr-FR"/>
              <a:t>Modifiez le style du titre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F6FA2B21-3FCD-4721-B95C-427943F61125}" type="datetime1">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‹N°›</a:t>
            </a:fld>
            <a:endParaRPr lang="en-US" dirty="0"/>
          </a:p>
        </p:txBody>
      </p:sp>
    </p:spTree>
    <p:extLst>
      <p:ext uri="{BB962C8B-B14F-4D97-AF65-F5344CB8AC3E}">
        <p14:creationId xmlns:p14="http://schemas.microsoft.com/office/powerpoint/2010/main" val="209762322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tx1"/>
                </a:solidFill>
              </a:defRPr>
            </a:lvl1pPr>
          </a:lstStyle>
          <a:p>
            <a:r>
              <a:rPr lang="fr-FR"/>
              <a:t>Modifiez le style du titre</a:t>
            </a:r>
            <a:endParaRPr lang="en-US" dirty="0"/>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dirty="0"/>
              <a:t>Cliquez sur l'icône pour ajouter une image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tx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F6FA2B21-3FCD-4721-B95C-427943F61125}" type="datetime1">
              <a:rPr lang="en-US" smtClean="0"/>
              <a:t>6/6/2020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‹N°›</a:t>
            </a:fld>
            <a:endParaRPr lang="en-US" dirty="0"/>
          </a:p>
        </p:txBody>
      </p:sp>
    </p:spTree>
    <p:extLst>
      <p:ext uri="{BB962C8B-B14F-4D97-AF65-F5344CB8AC3E}">
        <p14:creationId xmlns:p14="http://schemas.microsoft.com/office/powerpoint/2010/main" val="16978610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fr-FR"/>
              <a:t>Modifiez le style du titre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1">
                    <a:lumMod val="50000"/>
                  </a:schemeClr>
                </a:solidFill>
              </a:defRPr>
            </a:lvl1pPr>
          </a:lstStyle>
          <a:p>
            <a:fld id="{F6FA2B21-3FCD-4721-B95C-427943F61125}" type="datetime1">
              <a:rPr lang="en-US" smtClean="0"/>
              <a:t>6/6/2020</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rgbClr val="969696"/>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rgbClr val="777777"/>
                </a:solidFill>
              </a:defRPr>
            </a:lvl1pPr>
          </a:lstStyle>
          <a:p>
            <a:fld id="{34B7E4EF-A1BD-40F4-AB7B-04F084DD991D}" type="slidenum">
              <a:rPr lang="en-US" smtClean="0"/>
              <a:t>‹N°›</a:t>
            </a:fld>
            <a:endParaRPr lang="en-US" dirty="0"/>
          </a:p>
        </p:txBody>
      </p:sp>
    </p:spTree>
    <p:extLst>
      <p:ext uri="{BB962C8B-B14F-4D97-AF65-F5344CB8AC3E}">
        <p14:creationId xmlns:p14="http://schemas.microsoft.com/office/powerpoint/2010/main" val="2076588672"/>
      </p:ext>
    </p:extLst>
  </p:cSld>
  <p:clrMap bg1="dk1" tx1="lt1" bg2="dk2" tx2="lt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s>
</file>

<file path=ppt/slides/_rels/slide1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s>
</file>

<file path=ppt/slides/_rels/slide1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5.png"/></Relationships>
</file>

<file path=ppt/slides/_rels/slide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s>
</file>

<file path=ppt/slides/_rels/slide2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s>
</file>

<file path=ppt/slides/_rels/slide2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s>
</file>

<file path=ppt/slides/_rels/slide2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2" Type="http://schemas.openxmlformats.org/officeDocument/2006/relationships/notesSlide" Target="../notesSlides/notesSlide15.xml"/><Relationship Id="rId16"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16.xml"/><Relationship Id="rId16"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s>
</file>

<file path=ppt/slides/_rels/slide2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17.xml"/><Relationship Id="rId16"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10" Type="http://schemas.openxmlformats.org/officeDocument/2006/relationships/image" Target="../media/image9.png"/><Relationship Id="rId19" Type="http://schemas.openxmlformats.org/officeDocument/2006/relationships/image" Target="../media/image23.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s>
</file>

<file path=ppt/slides/_rels/slide2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18.xml"/><Relationship Id="rId16"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s>
</file>

<file path=ppt/slides/_rels/slide27.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19.xml"/><Relationship Id="rId16"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s>
</file>

<file path=ppt/slides/_rels/slide28.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20.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s>
</file>

<file path=ppt/slides/_rels/slide29.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21.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22.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s>
</file>

<file path=ppt/slides/_rels/slide3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23.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s>
</file>

<file path=ppt/slides/_rels/slide3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 Type="http://schemas.openxmlformats.org/officeDocument/2006/relationships/notesSlide" Target="../notesSlides/notesSlide24.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24"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s>
</file>

<file path=ppt/slides/_rels/slide3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31.png"/><Relationship Id="rId2" Type="http://schemas.openxmlformats.org/officeDocument/2006/relationships/notesSlide" Target="../notesSlides/notesSlide25.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24"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s>
</file>

<file path=ppt/slides/_rels/slide3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26" Type="http://schemas.openxmlformats.org/officeDocument/2006/relationships/image" Target="../media/image32.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31.png"/><Relationship Id="rId2" Type="http://schemas.openxmlformats.org/officeDocument/2006/relationships/notesSlide" Target="../notesSlides/notesSlide26.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24"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s>
</file>

<file path=ppt/slides/_rels/slide3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26" Type="http://schemas.openxmlformats.org/officeDocument/2006/relationships/image" Target="../media/image32.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31.png"/><Relationship Id="rId2" Type="http://schemas.openxmlformats.org/officeDocument/2006/relationships/notesSlide" Target="../notesSlides/notesSlide27.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24"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 Id="rId27" Type="http://schemas.openxmlformats.org/officeDocument/2006/relationships/image" Target="../media/image33.png"/></Relationships>
</file>

<file path=ppt/slides/_rels/slide36.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26" Type="http://schemas.openxmlformats.org/officeDocument/2006/relationships/image" Target="../media/image32.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31.png"/><Relationship Id="rId2" Type="http://schemas.openxmlformats.org/officeDocument/2006/relationships/notesSlide" Target="../notesSlides/notesSlide28.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24"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28" Type="http://schemas.openxmlformats.org/officeDocument/2006/relationships/image" Target="../media/image34.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 Id="rId27" Type="http://schemas.openxmlformats.org/officeDocument/2006/relationships/image" Target="../media/image33.png"/></Relationships>
</file>

<file path=ppt/slides/_rels/slide37.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26" Type="http://schemas.openxmlformats.org/officeDocument/2006/relationships/image" Target="../media/image32.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31.png"/><Relationship Id="rId2" Type="http://schemas.openxmlformats.org/officeDocument/2006/relationships/notesSlide" Target="../notesSlides/notesSlide29.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24"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28" Type="http://schemas.openxmlformats.org/officeDocument/2006/relationships/image" Target="../media/image35.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 Id="rId27" Type="http://schemas.openxmlformats.org/officeDocument/2006/relationships/image" Target="../media/image33.png"/></Relationships>
</file>

<file path=ppt/slides/_rels/slide38.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26" Type="http://schemas.openxmlformats.org/officeDocument/2006/relationships/image" Target="../media/image32.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31.png"/><Relationship Id="rId2" Type="http://schemas.openxmlformats.org/officeDocument/2006/relationships/notesSlide" Target="../notesSlides/notesSlide30.xml"/><Relationship Id="rId16" Type="http://schemas.openxmlformats.org/officeDocument/2006/relationships/image" Target="../media/image20.png"/><Relationship Id="rId20" Type="http://schemas.openxmlformats.org/officeDocument/2006/relationships/image" Target="../media/image2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24"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28" Type="http://schemas.openxmlformats.org/officeDocument/2006/relationships/image" Target="../media/image36.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 Id="rId27" Type="http://schemas.openxmlformats.org/officeDocument/2006/relationships/image" Target="../media/image33.png"/></Relationships>
</file>

<file path=ppt/slides/_rels/slide39.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26" Type="http://schemas.openxmlformats.org/officeDocument/2006/relationships/image" Target="../media/image32.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31.png"/><Relationship Id="rId2" Type="http://schemas.openxmlformats.org/officeDocument/2006/relationships/notesSlide" Target="../notesSlides/notesSlide31.xml"/><Relationship Id="rId16" Type="http://schemas.openxmlformats.org/officeDocument/2006/relationships/image" Target="../media/image20.png"/><Relationship Id="rId20" Type="http://schemas.openxmlformats.org/officeDocument/2006/relationships/image" Target="../media/image26.png"/><Relationship Id="rId29" Type="http://schemas.openxmlformats.org/officeDocument/2006/relationships/image" Target="../media/image37.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24"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28" Type="http://schemas.openxmlformats.org/officeDocument/2006/relationships/image" Target="../media/image36.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 Id="rId27" Type="http://schemas.openxmlformats.org/officeDocument/2006/relationships/image" Target="../media/image3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7.png"/><Relationship Id="rId18" Type="http://schemas.openxmlformats.org/officeDocument/2006/relationships/image" Target="../media/image24.png"/><Relationship Id="rId26" Type="http://schemas.openxmlformats.org/officeDocument/2006/relationships/image" Target="../media/image32.png"/><Relationship Id="rId3" Type="http://schemas.openxmlformats.org/officeDocument/2006/relationships/image" Target="../media/image1.png"/><Relationship Id="rId21" Type="http://schemas.openxmlformats.org/officeDocument/2006/relationships/image" Target="../media/image27.png"/><Relationship Id="rId7" Type="http://schemas.openxmlformats.org/officeDocument/2006/relationships/image" Target="../media/image5.png"/><Relationship Id="rId12" Type="http://schemas.openxmlformats.org/officeDocument/2006/relationships/image" Target="../media/image16.png"/><Relationship Id="rId17" Type="http://schemas.openxmlformats.org/officeDocument/2006/relationships/image" Target="../media/image21.png"/><Relationship Id="rId25" Type="http://schemas.openxmlformats.org/officeDocument/2006/relationships/image" Target="../media/image31.png"/><Relationship Id="rId2" Type="http://schemas.openxmlformats.org/officeDocument/2006/relationships/notesSlide" Target="../notesSlides/notesSlide32.xml"/><Relationship Id="rId16" Type="http://schemas.openxmlformats.org/officeDocument/2006/relationships/image" Target="../media/image20.png"/><Relationship Id="rId20" Type="http://schemas.openxmlformats.org/officeDocument/2006/relationships/image" Target="../media/image26.png"/><Relationship Id="rId29" Type="http://schemas.openxmlformats.org/officeDocument/2006/relationships/image" Target="../media/image37.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10.png"/><Relationship Id="rId24" Type="http://schemas.openxmlformats.org/officeDocument/2006/relationships/image" Target="../media/image30.png"/><Relationship Id="rId5" Type="http://schemas.openxmlformats.org/officeDocument/2006/relationships/image" Target="../media/image3.png"/><Relationship Id="rId15" Type="http://schemas.openxmlformats.org/officeDocument/2006/relationships/image" Target="../media/image19.png"/><Relationship Id="rId23" Type="http://schemas.openxmlformats.org/officeDocument/2006/relationships/image" Target="../media/image29.png"/><Relationship Id="rId28" Type="http://schemas.openxmlformats.org/officeDocument/2006/relationships/image" Target="../media/image36.png"/><Relationship Id="rId10" Type="http://schemas.openxmlformats.org/officeDocument/2006/relationships/image" Target="../media/image9.png"/><Relationship Id="rId19" Type="http://schemas.openxmlformats.org/officeDocument/2006/relationships/image" Target="../media/image25.png"/><Relationship Id="rId4" Type="http://schemas.openxmlformats.org/officeDocument/2006/relationships/image" Target="../media/image2.png"/><Relationship Id="rId9" Type="http://schemas.openxmlformats.org/officeDocument/2006/relationships/image" Target="../media/image8.png"/><Relationship Id="rId14" Type="http://schemas.openxmlformats.org/officeDocument/2006/relationships/image" Target="../media/image18.png"/><Relationship Id="rId22" Type="http://schemas.openxmlformats.org/officeDocument/2006/relationships/image" Target="../media/image28.png"/><Relationship Id="rId27" Type="http://schemas.openxmlformats.org/officeDocument/2006/relationships/image" Target="../media/image33.png"/><Relationship Id="rId30" Type="http://schemas.openxmlformats.org/officeDocument/2006/relationships/image" Target="../media/image3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75000"/>
              </a:schemeClr>
            </a:gs>
            <a:gs pos="42000">
              <a:schemeClr val="accent1">
                <a:lumMod val="50000"/>
              </a:schemeClr>
            </a:gs>
            <a:gs pos="20000">
              <a:schemeClr val="tx2">
                <a:lumMod val="50000"/>
              </a:schemeClr>
            </a:gs>
            <a:gs pos="72000">
              <a:schemeClr val="accent2">
                <a:lumMod val="75000"/>
              </a:schemeClr>
            </a:gs>
            <a:gs pos="100000">
              <a:srgbClr val="0070C0"/>
            </a:gs>
          </a:gsLst>
          <a:lin ang="5400000" scaled="1"/>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87086" y="3990457"/>
            <a:ext cx="4023360" cy="2802219"/>
          </a:xfrm>
        </p:spPr>
        <p:txBody>
          <a:bodyPr anchor="b">
            <a:normAutofit/>
          </a:bodyPr>
          <a:lstStyle/>
          <a:p>
            <a:pPr algn="ctr"/>
            <a:r>
              <a:rPr lang="fr-FR" sz="6000" b="1" dirty="0">
                <a:solidFill>
                  <a:srgbClr val="FFCC66"/>
                </a:solidFill>
                <a:latin typeface="Colonna MT" panose="04020805060202030203" pitchFamily="82" charset="0"/>
              </a:rPr>
              <a:t>Les Races de Thenesios</a:t>
            </a:r>
          </a:p>
        </p:txBody>
      </p:sp>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355771" y="1478443"/>
            <a:ext cx="5702929" cy="1208141"/>
          </a:xfrm>
        </p:spPr>
        <p:txBody>
          <a:bodyPr>
            <a:noAutofit/>
          </a:bodyPr>
          <a:lstStyle/>
          <a:p>
            <a:pPr marL="285750" indent="-285750" algn="l">
              <a:buFont typeface="Arial" panose="020B0604020202020204" pitchFamily="34" charset="0"/>
              <a:buChar char="•"/>
            </a:pPr>
            <a:r>
              <a:rPr lang="fr-FR" sz="2400" b="1" dirty="0">
                <a:solidFill>
                  <a:schemeClr val="bg1">
                    <a:lumMod val="95000"/>
                    <a:lumOff val="5000"/>
                  </a:schemeClr>
                </a:solidFill>
                <a:latin typeface="Colonna MT" panose="04020805060202030203" pitchFamily="82" charset="0"/>
              </a:rPr>
              <a:t>Les Leth</a:t>
            </a:r>
          </a:p>
          <a:p>
            <a:pPr marL="285750" indent="-285750" algn="l">
              <a:buFont typeface="Arial" panose="020B0604020202020204" pitchFamily="34" charset="0"/>
              <a:buChar char="•"/>
            </a:pPr>
            <a:r>
              <a:rPr lang="fr-FR" sz="2400" b="1" dirty="0">
                <a:solidFill>
                  <a:schemeClr val="bg1">
                    <a:lumMod val="95000"/>
                    <a:lumOff val="5000"/>
                  </a:schemeClr>
                </a:solidFill>
                <a:latin typeface="Colonna MT" panose="04020805060202030203" pitchFamily="82" charset="0"/>
              </a:rPr>
              <a:t>Les Rim</a:t>
            </a:r>
          </a:p>
          <a:p>
            <a:pPr marL="285750" indent="-285750" algn="l">
              <a:buFont typeface="Arial" panose="020B0604020202020204" pitchFamily="34" charset="0"/>
              <a:buChar char="•"/>
            </a:pPr>
            <a:r>
              <a:rPr lang="fr-FR" sz="2400" b="1" dirty="0">
                <a:solidFill>
                  <a:schemeClr val="bg1">
                    <a:lumMod val="85000"/>
                    <a:lumOff val="15000"/>
                  </a:schemeClr>
                </a:solidFill>
                <a:latin typeface="Colonna MT" panose="04020805060202030203" pitchFamily="82" charset="0"/>
              </a:rPr>
              <a:t>Les Tharissiennes</a:t>
            </a:r>
          </a:p>
          <a:p>
            <a:pPr marL="285750" indent="-285750" algn="l">
              <a:buFont typeface="Arial" panose="020B0604020202020204" pitchFamily="34" charset="0"/>
              <a:buChar char="•"/>
            </a:pPr>
            <a:r>
              <a:rPr lang="fr-FR" sz="2400" b="1" dirty="0">
                <a:solidFill>
                  <a:schemeClr val="bg1">
                    <a:lumMod val="85000"/>
                    <a:lumOff val="15000"/>
                  </a:schemeClr>
                </a:solidFill>
                <a:latin typeface="Colonna MT" panose="04020805060202030203" pitchFamily="82" charset="0"/>
              </a:rPr>
              <a:t>Les Af</a:t>
            </a:r>
          </a:p>
          <a:p>
            <a:pPr marL="285750" indent="-285750" algn="l">
              <a:buFont typeface="Arial" panose="020B0604020202020204" pitchFamily="34" charset="0"/>
              <a:buChar char="•"/>
            </a:pPr>
            <a:r>
              <a:rPr lang="fr-FR" sz="2400" b="1" dirty="0">
                <a:solidFill>
                  <a:schemeClr val="bg1">
                    <a:lumMod val="75000"/>
                    <a:lumOff val="25000"/>
                  </a:schemeClr>
                </a:solidFill>
                <a:latin typeface="Colonna MT" panose="04020805060202030203" pitchFamily="82" charset="0"/>
              </a:rPr>
              <a:t>Les Nerth</a:t>
            </a:r>
          </a:p>
          <a:p>
            <a:pPr marL="285750" indent="-285750" algn="l">
              <a:buFont typeface="Arial" panose="020B0604020202020204" pitchFamily="34" charset="0"/>
              <a:buChar char="•"/>
            </a:pPr>
            <a:r>
              <a:rPr lang="fr-FR" sz="2400" b="1" dirty="0">
                <a:solidFill>
                  <a:schemeClr val="bg1">
                    <a:lumMod val="50000"/>
                    <a:lumOff val="50000"/>
                  </a:schemeClr>
                </a:solidFill>
                <a:latin typeface="Colonna MT" panose="04020805060202030203" pitchFamily="82" charset="0"/>
              </a:rPr>
              <a:t>Les Grull</a:t>
            </a:r>
          </a:p>
          <a:p>
            <a:pPr marL="285750" indent="-285750">
              <a:buFont typeface="Arial" pitchFamily="34" charset="0"/>
              <a:buChar char="•"/>
            </a:pPr>
            <a:r>
              <a:rPr lang="fr-FR" sz="2400" b="1" dirty="0">
                <a:latin typeface="Colonna MT" panose="04020805060202030203" pitchFamily="82" charset="0"/>
              </a:rPr>
              <a:t>Les Inkoriennes</a:t>
            </a:r>
          </a:p>
          <a:p>
            <a:pPr marL="285750" indent="-285750">
              <a:buFont typeface="Arial" pitchFamily="34" charset="0"/>
              <a:buChar char="•"/>
            </a:pPr>
            <a:r>
              <a:rPr lang="fr-FR" sz="2400" b="1" dirty="0">
                <a:solidFill>
                  <a:schemeClr val="tx1">
                    <a:lumMod val="85000"/>
                  </a:schemeClr>
                </a:solidFill>
                <a:latin typeface="Colonna MT" panose="04020805060202030203" pitchFamily="82" charset="0"/>
              </a:rPr>
              <a:t>Les Kin</a:t>
            </a:r>
          </a:p>
          <a:p>
            <a:pPr marL="285750" indent="-285750">
              <a:buFont typeface="Arial" pitchFamily="34" charset="0"/>
              <a:buChar char="•"/>
            </a:pPr>
            <a:r>
              <a:rPr lang="fr-FR" sz="2400" b="1" dirty="0">
                <a:solidFill>
                  <a:schemeClr val="tx1">
                    <a:lumMod val="95000"/>
                  </a:schemeClr>
                </a:solidFill>
                <a:latin typeface="Colonna MT" panose="04020805060202030203" pitchFamily="82" charset="0"/>
              </a:rPr>
              <a:t>Les Vin</a:t>
            </a:r>
          </a:p>
          <a:p>
            <a:pPr marL="285750" indent="-285750">
              <a:buFont typeface="Arial" pitchFamily="34" charset="0"/>
              <a:buChar char="•"/>
            </a:pPr>
            <a:r>
              <a:rPr lang="fr-FR" sz="2400" b="1" dirty="0">
                <a:solidFill>
                  <a:schemeClr val="tx1">
                    <a:lumMod val="95000"/>
                  </a:schemeClr>
                </a:solidFill>
                <a:latin typeface="Colonna MT" panose="04020805060202030203" pitchFamily="82" charset="0"/>
              </a:rPr>
              <a:t>Les Autres</a:t>
            </a:r>
          </a:p>
          <a:p>
            <a:pPr marL="285750" indent="-285750" algn="l">
              <a:buFont typeface="Arial" panose="020B0604020202020204" pitchFamily="34" charset="0"/>
              <a:buChar char="•"/>
            </a:pPr>
            <a:endParaRPr lang="fr-FR" sz="2400" b="1" dirty="0">
              <a:solidFill>
                <a:srgbClr val="FFFF99"/>
              </a:solidFill>
              <a:latin typeface="Colonna MT" panose="04020805060202030203" pitchFamily="82" charset="0"/>
            </a:endParaRPr>
          </a:p>
        </p:txBody>
      </p:sp>
    </p:spTree>
    <p:extLst>
      <p:ext uri="{BB962C8B-B14F-4D97-AF65-F5344CB8AC3E}">
        <p14:creationId xmlns:p14="http://schemas.microsoft.com/office/powerpoint/2010/main" val="138857583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en-US" b="1" dirty="0"/>
              <a:t>Les </a:t>
            </a:r>
            <a:r>
              <a:rPr lang="fr-FR" b="1" dirty="0"/>
              <a:t>Saarleth (Elfes du soleil) furent créés par </a:t>
            </a:r>
            <a:r>
              <a:rPr lang="fr-FR" b="1" dirty="0" err="1"/>
              <a:t>Saarnal</a:t>
            </a:r>
            <a:r>
              <a:rPr lang="fr-FR" b="1" dirty="0"/>
              <a:t>, communément appelé </a:t>
            </a:r>
            <a:r>
              <a:rPr lang="fr-FR" b="1" dirty="0" err="1"/>
              <a:t>Akaton</a:t>
            </a:r>
            <a:r>
              <a:rPr lang="fr-FR" b="1" dirty="0"/>
              <a:t>. Elle vit le jour en même temps que les Vaaleth, étant très similaires. Ils vécurent des siècles durant sur la même terre et finirent par partir, agacés par le sentiment de supériorité qu’avaient les Vaaleth.</a:t>
            </a:r>
          </a:p>
          <a:p>
            <a:pPr marL="102870"/>
            <a:r>
              <a:rPr lang="fr-FR" b="1" dirty="0"/>
              <a:t>Les Saarleth sont souvent confondus aves les Vaaleth car leur culture est presque identique.</a:t>
            </a:r>
          </a:p>
          <a:p>
            <a:pPr marL="102870"/>
            <a:r>
              <a:rPr lang="fr-FR" b="1" dirty="0"/>
              <a:t>On raconte que les Saarleth et les Umleth seraient alliés depuis toujours et conspireraient contre les Vaaleth.</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Saarleth</a:t>
            </a:r>
            <a:endParaRPr lang="en-US" sz="4400" b="1" dirty="0">
              <a:solidFill>
                <a:srgbClr val="FFC000"/>
              </a:solidFill>
            </a:endParaRPr>
          </a:p>
        </p:txBody>
      </p:sp>
      <p:sp>
        <p:nvSpPr>
          <p:cNvPr id="11" name="Soleil 10">
            <a:extLst>
              <a:ext uri="{FF2B5EF4-FFF2-40B4-BE49-F238E27FC236}">
                <a16:creationId xmlns:a16="http://schemas.microsoft.com/office/drawing/2014/main" id="{491E3F07-7806-4DAB-90E1-CCA82A4219F1}"/>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6996214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en-US" b="1" dirty="0"/>
              <a:t>Les </a:t>
            </a:r>
            <a:r>
              <a:rPr lang="fr-FR" b="1" dirty="0"/>
              <a:t>Synleth (Elfes Sylvestres) ont été créés par Azéal afin qu’ils soient les protecteurs des forêts. Généralement un peu plus petit que les Vaaleth, ils sont plus agiles. Ils ont également eu le don de la Nyctalopie par la divinité inférieure </a:t>
            </a:r>
            <a:r>
              <a:rPr lang="fr-FR" b="1" dirty="0" err="1"/>
              <a:t>Labariel</a:t>
            </a:r>
            <a:r>
              <a:rPr lang="fr-FR" b="1" dirty="0"/>
              <a:t> en remerciement à Azéal pour la naissance des Umleth.</a:t>
            </a:r>
          </a:p>
          <a:p>
            <a:pPr marL="102870"/>
            <a:r>
              <a:rPr lang="fr-FR" b="1" dirty="0"/>
              <a:t>On les confonds souvent avec les Cyrnleth dans les histoires.</a:t>
            </a:r>
          </a:p>
          <a:p>
            <a:pPr marL="102870"/>
            <a:r>
              <a:rPr lang="fr-FR" b="1" dirty="0"/>
              <a:t>Les Synleth sont connus pour leur capacité à communiquer avec les animaux.</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Synleth</a:t>
            </a:r>
            <a:endParaRPr lang="en-US" sz="4400" b="1" dirty="0">
              <a:solidFill>
                <a:srgbClr val="FFC000"/>
              </a:solidFill>
            </a:endParaRPr>
          </a:p>
        </p:txBody>
      </p:sp>
      <p:sp>
        <p:nvSpPr>
          <p:cNvPr id="12" name="Soleil 11">
            <a:extLst>
              <a:ext uri="{FF2B5EF4-FFF2-40B4-BE49-F238E27FC236}">
                <a16:creationId xmlns:a16="http://schemas.microsoft.com/office/drawing/2014/main" id="{8A9D2B39-9718-4F4B-9A82-3595FA551AD2}"/>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740755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a:bodyPr>
          <a:lstStyle/>
          <a:p>
            <a:pPr marL="102870"/>
            <a:r>
              <a:rPr lang="en-US" b="1" dirty="0"/>
              <a:t>Les </a:t>
            </a:r>
            <a:r>
              <a:rPr lang="fr-FR" b="1" dirty="0"/>
              <a:t>Tarleth (Elfes des Roches) sont d’anciens Vaaleth qui ont décidés de quitter leur terre natale pour s’installer dans les régions montagneuses. Ils vivent dans de la pierre. Au fil des générations, la race a subit des changements physiques tel que leur taille a diminué, ils mesurent généralement 1 mètre 65 environ, leurs cheveux sont devenus plus sombres tout comme leurs yeux. Leurs oreilles ont rétrécis.</a:t>
            </a:r>
          </a:p>
          <a:p>
            <a:pPr marL="102870"/>
            <a:r>
              <a:rPr lang="fr-FR" b="1" dirty="0"/>
              <a:t>Les Tarleth sont connus comme étant d’excellents musiciens et artistes.</a:t>
            </a:r>
          </a:p>
          <a:p>
            <a:pPr marL="102870"/>
            <a:r>
              <a:rPr lang="fr-FR" b="1" dirty="0"/>
              <a:t>Les Tarleth sont réputés pou leur sens de l’hospitalité et leur pacifisme.</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Tarleth</a:t>
            </a:r>
            <a:endParaRPr lang="en-US" sz="4400" b="1" dirty="0">
              <a:solidFill>
                <a:srgbClr val="FFC000"/>
              </a:solidFill>
            </a:endParaRPr>
          </a:p>
        </p:txBody>
      </p:sp>
      <p:sp>
        <p:nvSpPr>
          <p:cNvPr id="13" name="Soleil 12">
            <a:extLst>
              <a:ext uri="{FF2B5EF4-FFF2-40B4-BE49-F238E27FC236}">
                <a16:creationId xmlns:a16="http://schemas.microsoft.com/office/drawing/2014/main" id="{F5BD6076-7648-4D0F-88C2-E31D069CB480}"/>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713221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lnSpcReduction="10000"/>
          </a:bodyPr>
          <a:lstStyle/>
          <a:p>
            <a:pPr marL="102870"/>
            <a:r>
              <a:rPr lang="en-US" b="1" dirty="0"/>
              <a:t>Les </a:t>
            </a:r>
            <a:r>
              <a:rPr lang="fr-FR" b="1" dirty="0"/>
              <a:t>Danleth (Fées) sont une création de la déesse Azéal et la divinité inférieure </a:t>
            </a:r>
            <a:r>
              <a:rPr lang="fr-FR" b="1" dirty="0" err="1"/>
              <a:t>Sif</a:t>
            </a:r>
            <a:r>
              <a:rPr lang="fr-FR" b="1" dirty="0"/>
              <a:t>. Ils sont très rares, ils vivent dans la région forestières de </a:t>
            </a:r>
            <a:r>
              <a:rPr lang="fr-FR" b="1" dirty="0" err="1"/>
              <a:t>Kaalmern</a:t>
            </a:r>
            <a:r>
              <a:rPr lang="fr-FR" b="1" dirty="0"/>
              <a:t>. Les Danleth possèdent des ailes aux couleurs aussi variées que celles des fleurs et des plantes. Immortels, ils sont capables de communier avec la nature dans son intégralité. Les Danleth ont reçus le don de l’intemporalité par la divinité supérieure, </a:t>
            </a:r>
            <a:r>
              <a:rPr lang="fr-FR" b="1" dirty="0" err="1"/>
              <a:t>Thadamos</a:t>
            </a:r>
            <a:r>
              <a:rPr lang="fr-FR" b="1" dirty="0"/>
              <a:t>. Ainsi, les Danleth sont capables de moduler le temps individuellement.</a:t>
            </a:r>
          </a:p>
          <a:p>
            <a:pPr marL="102870"/>
            <a:r>
              <a:rPr lang="fr-FR" b="1" dirty="0"/>
              <a:t>Les Danleth existent dans les légendes et les contes. Personne n’a pu témoigner en avoir vu.</a:t>
            </a:r>
          </a:p>
          <a:p>
            <a:pPr marL="102870"/>
            <a:r>
              <a:rPr lang="fr-FR" b="1" dirty="0"/>
              <a:t>On leur attribue une infinité de pouvoirs.</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a:extLst>
              <a:ext uri="{FF2B5EF4-FFF2-40B4-BE49-F238E27FC236}">
                <a16:creationId xmlns:a16="http://schemas.microsoft.com/office/drawing/2014/main" id="{890BA1EE-E908-4C4B-993B-67989A570ED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8627" y="-4"/>
            <a:ext cx="2750420" cy="6858004"/>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Danleth</a:t>
            </a:r>
            <a:endParaRPr lang="en-US" sz="4400" b="1" dirty="0">
              <a:solidFill>
                <a:srgbClr val="FFC000"/>
              </a:solidFill>
            </a:endParaRPr>
          </a:p>
        </p:txBody>
      </p:sp>
      <p:sp>
        <p:nvSpPr>
          <p:cNvPr id="14" name="Soleil 13">
            <a:extLst>
              <a:ext uri="{FF2B5EF4-FFF2-40B4-BE49-F238E27FC236}">
                <a16:creationId xmlns:a16="http://schemas.microsoft.com/office/drawing/2014/main" id="{F26125C3-0ADB-47D9-B16C-AB18C92047E3}"/>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0454783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lnSpcReduction="10000"/>
          </a:bodyPr>
          <a:lstStyle/>
          <a:p>
            <a:pPr marL="102870"/>
            <a:r>
              <a:rPr lang="en-US" b="1" dirty="0"/>
              <a:t>Les </a:t>
            </a:r>
            <a:r>
              <a:rPr lang="fr-FR" b="1" dirty="0"/>
              <a:t>Nenleth (Semi-Elfes) sont une race ayant vu le jour dès lors qu’un Leth et un non-Leth eurent une descendance. Cette race regroupe tout hybridation entre un Leth et un non-Leth quel qu’il soit. Ainsi, leurs attributs physiques sont tout aussi variés. Les Nenleth, contrairement aux autres Leth, ont une vie bien amoindrie, ils sont capables de vivre jusqu’à, environ, 200 ans.</a:t>
            </a:r>
          </a:p>
          <a:p>
            <a:pPr marL="102870"/>
            <a:r>
              <a:rPr lang="fr-FR" b="1" dirty="0"/>
              <a:t>Les Nenleth ont une réputation de malfrats auprès de beaucoup de races Leth.</a:t>
            </a:r>
          </a:p>
          <a:p>
            <a:pPr marL="102870"/>
            <a:r>
              <a:rPr lang="fr-FR" b="1" dirty="0"/>
              <a:t>Les Nenleth ne vouent aucun culte primaire, se considérant comme enfants de l’ensemble des divinités.</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a:extLst>
              <a:ext uri="{FF2B5EF4-FFF2-40B4-BE49-F238E27FC236}">
                <a16:creationId xmlns:a16="http://schemas.microsoft.com/office/drawing/2014/main" id="{890BA1EE-E908-4C4B-993B-67989A570ED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8627" y="-4"/>
            <a:ext cx="2750420"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1266" name="Picture 2">
            <a:extLst>
              <a:ext uri="{FF2B5EF4-FFF2-40B4-BE49-F238E27FC236}">
                <a16:creationId xmlns:a16="http://schemas.microsoft.com/office/drawing/2014/main" id="{5603067D-BD3C-4EB8-994D-F85517683C29}"/>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8628" y="0"/>
            <a:ext cx="274906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Nenleth</a:t>
            </a:r>
            <a:endParaRPr lang="en-US" sz="4400" b="1" dirty="0">
              <a:solidFill>
                <a:srgbClr val="FFC000"/>
              </a:solidFill>
            </a:endParaRPr>
          </a:p>
        </p:txBody>
      </p:sp>
      <p:sp>
        <p:nvSpPr>
          <p:cNvPr id="15" name="Soleil 14">
            <a:extLst>
              <a:ext uri="{FF2B5EF4-FFF2-40B4-BE49-F238E27FC236}">
                <a16:creationId xmlns:a16="http://schemas.microsoft.com/office/drawing/2014/main" id="{9ED9E6E0-C610-48D6-B528-73985517CD8B}"/>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0174600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a:bodyPr>
          <a:lstStyle/>
          <a:p>
            <a:pPr marL="102870"/>
            <a:r>
              <a:rPr lang="en-US" b="1" dirty="0"/>
              <a:t>Les </a:t>
            </a:r>
            <a:r>
              <a:rPr lang="fr-FR" b="1" dirty="0" err="1"/>
              <a:t>Oxyleth</a:t>
            </a:r>
            <a:r>
              <a:rPr lang="fr-FR" b="1" dirty="0"/>
              <a:t> (Elfe des Mers) sont une race Leth très peu répandue, elle alimente de nombreuses légendes car même les races marines n’en ont que rarement croisés. On raconte qu’elle a été offerte par Azéal à Miriniel le jour de sa naissance. Cheveux verts, bleus, rouges, turquoises ou encore cyans et oranges, la peau varie entre le rosé pâle, le orange clair et le turquoise. Ils sont vêtus de coraux et de plantes marines colorées.</a:t>
            </a:r>
          </a:p>
          <a:p>
            <a:pPr marL="102870"/>
            <a:r>
              <a:rPr lang="fr-FR" b="1" dirty="0"/>
              <a:t>Les </a:t>
            </a:r>
            <a:r>
              <a:rPr lang="fr-FR" b="1" dirty="0" err="1"/>
              <a:t>Oxyleth</a:t>
            </a:r>
            <a:r>
              <a:rPr lang="fr-FR" b="1" dirty="0"/>
              <a:t> ne sont pas connus pour la plupart des races terrestres et aviaires.</a:t>
            </a:r>
          </a:p>
          <a:p>
            <a:pPr marL="102870"/>
            <a:r>
              <a:rPr lang="fr-FR" b="1" dirty="0"/>
              <a:t>Les </a:t>
            </a:r>
            <a:r>
              <a:rPr lang="fr-FR" b="1" dirty="0" err="1"/>
              <a:t>Danleth</a:t>
            </a:r>
            <a:r>
              <a:rPr lang="fr-FR" b="1" dirty="0"/>
              <a:t> considéraient les </a:t>
            </a:r>
            <a:r>
              <a:rPr lang="fr-FR" b="1" dirty="0" err="1"/>
              <a:t>Oxyleth</a:t>
            </a:r>
            <a:r>
              <a:rPr lang="fr-FR" b="1" dirty="0"/>
              <a:t> comme étant les descendants réels de la déesse inférieure Miriniel.</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a:extLst>
              <a:ext uri="{FF2B5EF4-FFF2-40B4-BE49-F238E27FC236}">
                <a16:creationId xmlns:a16="http://schemas.microsoft.com/office/drawing/2014/main" id="{890BA1EE-E908-4C4B-993B-67989A570ED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8627" y="-4"/>
            <a:ext cx="2750420"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1266" name="Picture 2">
            <a:extLst>
              <a:ext uri="{FF2B5EF4-FFF2-40B4-BE49-F238E27FC236}">
                <a16:creationId xmlns:a16="http://schemas.microsoft.com/office/drawing/2014/main" id="{5603067D-BD3C-4EB8-994D-F85517683C29}"/>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862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109441F6-6CC6-44F8-A1D8-7D8F2F63CC6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8627" y="-6"/>
            <a:ext cx="2749062" cy="6858006"/>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Oxyleth</a:t>
            </a:r>
            <a:endParaRPr lang="en-US" sz="4400" b="1" dirty="0">
              <a:solidFill>
                <a:srgbClr val="FFC000"/>
              </a:solidFill>
            </a:endParaRPr>
          </a:p>
        </p:txBody>
      </p:sp>
      <p:sp>
        <p:nvSpPr>
          <p:cNvPr id="16" name="Soleil 15">
            <a:extLst>
              <a:ext uri="{FF2B5EF4-FFF2-40B4-BE49-F238E27FC236}">
                <a16:creationId xmlns:a16="http://schemas.microsoft.com/office/drawing/2014/main" id="{CAD35BCB-732B-4090-B4B7-FD20CA1E52DA}"/>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2067062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a:bodyPr>
          <a:lstStyle/>
          <a:p>
            <a:pPr marL="102870"/>
            <a:r>
              <a:rPr lang="en-US" b="1" dirty="0"/>
              <a:t>Les </a:t>
            </a:r>
            <a:r>
              <a:rPr lang="fr-FR" b="1" dirty="0" err="1"/>
              <a:t>Mazaleth</a:t>
            </a:r>
            <a:r>
              <a:rPr lang="fr-FR" b="1" dirty="0"/>
              <a:t> (Elfes Sauvages) sont une race Leth un peu particulière, plus petits que les Leth habituels, entre 1 mètre 50 et 1 mètre 60, ils ont de petites oreilles pointues et leurs yeux sont semblables à ceux des félins. Leur front est souvent orné de petits bois naturels. Un visage assez doux, ils ont toujours un air joyeux. Ils ont longtemps été considérés comme une création de Thariss avant que l’on admette qu’ils descendent de Radovan.</a:t>
            </a:r>
          </a:p>
          <a:p>
            <a:pPr marL="102870"/>
            <a:r>
              <a:rPr lang="fr-FR" b="1" dirty="0"/>
              <a:t>Les </a:t>
            </a:r>
            <a:r>
              <a:rPr lang="fr-FR" b="1" dirty="0" err="1"/>
              <a:t>Mazaleth</a:t>
            </a:r>
            <a:r>
              <a:rPr lang="fr-FR" b="1" dirty="0"/>
              <a:t> sont toujours joyeux et peu violents, ils ne se soucient pas des guerres qui ne les concernent pas.</a:t>
            </a:r>
          </a:p>
          <a:p>
            <a:pPr marL="102870"/>
            <a:r>
              <a:rPr lang="fr-FR" b="1" dirty="0"/>
              <a:t>Les </a:t>
            </a:r>
            <a:r>
              <a:rPr lang="fr-FR" b="1" dirty="0" err="1"/>
              <a:t>Mazaleth</a:t>
            </a:r>
            <a:r>
              <a:rPr lang="fr-FR" b="1" dirty="0"/>
              <a:t> sont connus comme étant carnivores, d’une part, mais surtout cannibales.</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a:extLst>
              <a:ext uri="{FF2B5EF4-FFF2-40B4-BE49-F238E27FC236}">
                <a16:creationId xmlns:a16="http://schemas.microsoft.com/office/drawing/2014/main" id="{890BA1EE-E908-4C4B-993B-67989A570ED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8627" y="-4"/>
            <a:ext cx="2750420"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1266" name="Picture 2">
            <a:extLst>
              <a:ext uri="{FF2B5EF4-FFF2-40B4-BE49-F238E27FC236}">
                <a16:creationId xmlns:a16="http://schemas.microsoft.com/office/drawing/2014/main" id="{5603067D-BD3C-4EB8-994D-F85517683C29}"/>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862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109441F6-6CC6-44F8-A1D8-7D8F2F63CC66}"/>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8627" y="-6"/>
            <a:ext cx="2749062" cy="685800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954BE0FC-4B02-4146-9FD8-7C5647D3A8CE}"/>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7271" y="-7"/>
            <a:ext cx="2749062" cy="6858007"/>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Mazaleth</a:t>
            </a:r>
            <a:endParaRPr lang="en-US" sz="4400" b="1" dirty="0">
              <a:solidFill>
                <a:srgbClr val="FFC000"/>
              </a:solidFill>
            </a:endParaRPr>
          </a:p>
        </p:txBody>
      </p:sp>
      <p:sp>
        <p:nvSpPr>
          <p:cNvPr id="17" name="Soleil 16">
            <a:extLst>
              <a:ext uri="{FF2B5EF4-FFF2-40B4-BE49-F238E27FC236}">
                <a16:creationId xmlns:a16="http://schemas.microsoft.com/office/drawing/2014/main" id="{855C1E3A-813B-41E1-B484-843BB0392A05}"/>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0194172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75000"/>
              </a:schemeClr>
            </a:gs>
            <a:gs pos="42000">
              <a:schemeClr val="accent1">
                <a:lumMod val="50000"/>
              </a:schemeClr>
            </a:gs>
            <a:gs pos="20000">
              <a:schemeClr val="tx2">
                <a:lumMod val="50000"/>
              </a:schemeClr>
            </a:gs>
            <a:gs pos="72000">
              <a:schemeClr val="accent2">
                <a:lumMod val="75000"/>
              </a:schemeClr>
            </a:gs>
            <a:gs pos="100000">
              <a:srgbClr val="0070C0"/>
            </a:gs>
          </a:gsLst>
          <a:lin ang="5400000" scaled="1"/>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452582" y="-1"/>
            <a:ext cx="2963496" cy="1754909"/>
          </a:xfrm>
        </p:spPr>
        <p:txBody>
          <a:bodyPr>
            <a:normAutofit/>
          </a:bodyPr>
          <a:lstStyle/>
          <a:p>
            <a:pPr algn="ctr"/>
            <a:r>
              <a:rPr lang="fr-FR" sz="4800" b="1" dirty="0">
                <a:latin typeface="Colonna MT" panose="04020805060202030203" pitchFamily="82" charset="0"/>
              </a:rPr>
              <a:t>Les Rim</a:t>
            </a:r>
          </a:p>
        </p:txBody>
      </p:sp>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0" y="2636520"/>
            <a:ext cx="3115029" cy="721360"/>
          </a:xfrm>
        </p:spPr>
        <p:txBody>
          <a:bodyPr>
            <a:noAutofit/>
          </a:bodyPr>
          <a:lstStyle/>
          <a:p>
            <a:pPr marL="285750" indent="-285750">
              <a:buFont typeface="Arial" panose="020B0604020202020204"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Bantrim</a:t>
            </a:r>
            <a:endParaRPr lang="fr-FR" sz="3600" b="1" dirty="0">
              <a:latin typeface="Colonna MT" panose="04020805060202030203" pitchFamily="82" charset="0"/>
            </a:endParaRPr>
          </a:p>
          <a:p>
            <a:pPr marL="285750" indent="-285750">
              <a:buFont typeface="Arial" panose="020B0604020202020204"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Kogrim</a:t>
            </a:r>
            <a:endParaRPr lang="fr-FR" sz="3600" b="1" dirty="0">
              <a:latin typeface="Colonna MT" panose="04020805060202030203" pitchFamily="82" charset="0"/>
            </a:endParaRPr>
          </a:p>
          <a:p>
            <a:pPr marL="285750" indent="-285750">
              <a:buFont typeface="Arial" panose="020B0604020202020204"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Saecrim</a:t>
            </a:r>
            <a:endParaRPr lang="fr-FR" sz="3600" b="1" dirty="0">
              <a:latin typeface="Colonna MT" panose="04020805060202030203" pitchFamily="82" charset="0"/>
            </a:endParaRPr>
          </a:p>
          <a:p>
            <a:pPr marL="285750" indent="-285750">
              <a:buFont typeface="Arial" panose="020B0604020202020204"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Loorim</a:t>
            </a:r>
            <a:endParaRPr lang="fr-FR" sz="3600" b="1" dirty="0">
              <a:latin typeface="Colonna MT" panose="04020805060202030203" pitchFamily="82" charset="0"/>
            </a:endParaRPr>
          </a:p>
          <a:p>
            <a:pPr marL="285750" indent="-285750">
              <a:buFont typeface="Arial" panose="020B0604020202020204"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Skarim</a:t>
            </a:r>
            <a:endParaRPr lang="fr-FR" sz="3600" b="1" dirty="0">
              <a:latin typeface="Colonna MT" panose="04020805060202030203" pitchFamily="82" charset="0"/>
            </a:endParaRPr>
          </a:p>
          <a:p>
            <a:pPr marL="285750" indent="-285750">
              <a:buFont typeface="Arial" panose="020B0604020202020204"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Essmarim</a:t>
            </a:r>
            <a:endParaRPr lang="fr-FR" sz="3600" b="1" dirty="0">
              <a:latin typeface="Colonna MT" panose="04020805060202030203" pitchFamily="82" charset="0"/>
            </a:endParaRPr>
          </a:p>
        </p:txBody>
      </p:sp>
      <p:sp>
        <p:nvSpPr>
          <p:cNvPr id="5" name="Sous-titre 2">
            <a:extLst>
              <a:ext uri="{FF2B5EF4-FFF2-40B4-BE49-F238E27FC236}">
                <a16:creationId xmlns:a16="http://schemas.microsoft.com/office/drawing/2014/main" id="{98575F91-6361-4440-9A67-9E0FDB856252}"/>
              </a:ext>
            </a:extLst>
          </p:cNvPr>
          <p:cNvSpPr txBox="1">
            <a:spLocks/>
          </p:cNvSpPr>
          <p:nvPr/>
        </p:nvSpPr>
        <p:spPr>
          <a:xfrm>
            <a:off x="3042278" y="2636520"/>
            <a:ext cx="3228175" cy="721360"/>
          </a:xfrm>
          <a:prstGeom prst="rect">
            <a:avLst/>
          </a:prstGeom>
        </p:spPr>
        <p:txBody>
          <a:bodyPr vert="horz" lIns="91440" tIns="45720" rIns="91440" bIns="45720" rtlCol="0">
            <a:no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65000"/>
                  </a:schemeClr>
                </a:solidFill>
                <a:latin typeface="+mn-lt"/>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Runrim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Daalrim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Borrim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Galrim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Vanrim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Essrim</a:t>
            </a:r>
            <a:endParaRPr lang="fr-FR" sz="3600" b="1" dirty="0">
              <a:latin typeface="Colonna MT" panose="04020805060202030203" pitchFamily="82" charset="0"/>
            </a:endParaRPr>
          </a:p>
        </p:txBody>
      </p:sp>
      <p:sp>
        <p:nvSpPr>
          <p:cNvPr id="6" name="Sous-titre 2">
            <a:extLst>
              <a:ext uri="{FF2B5EF4-FFF2-40B4-BE49-F238E27FC236}">
                <a16:creationId xmlns:a16="http://schemas.microsoft.com/office/drawing/2014/main" id="{648354D3-39B3-48D6-B3CF-2FE0DD87668B}"/>
              </a:ext>
            </a:extLst>
          </p:cNvPr>
          <p:cNvSpPr txBox="1">
            <a:spLocks/>
          </p:cNvSpPr>
          <p:nvPr/>
        </p:nvSpPr>
        <p:spPr>
          <a:xfrm>
            <a:off x="6003052" y="2707640"/>
            <a:ext cx="3228175" cy="721360"/>
          </a:xfrm>
          <a:prstGeom prst="rect">
            <a:avLst/>
          </a:prstGeom>
        </p:spPr>
        <p:txBody>
          <a:bodyPr vert="horz" lIns="91440" tIns="45720" rIns="91440" bIns="45720" rtlCol="0">
            <a:no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65000"/>
                  </a:schemeClr>
                </a:solidFill>
                <a:latin typeface="+mn-lt"/>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Leyrim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Azerim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Kazrim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Nalrim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Tengrim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Merrim</a:t>
            </a:r>
            <a:endParaRPr lang="fr-FR" sz="3600" b="1" dirty="0">
              <a:latin typeface="Colonna MT" panose="04020805060202030203" pitchFamily="82" charset="0"/>
            </a:endParaRPr>
          </a:p>
        </p:txBody>
      </p:sp>
      <p:sp>
        <p:nvSpPr>
          <p:cNvPr id="7" name="Sous-titre 2">
            <a:extLst>
              <a:ext uri="{FF2B5EF4-FFF2-40B4-BE49-F238E27FC236}">
                <a16:creationId xmlns:a16="http://schemas.microsoft.com/office/drawing/2014/main" id="{6AA3E99C-9FB9-4CBE-8418-48D2B1ABB478}"/>
              </a:ext>
            </a:extLst>
          </p:cNvPr>
          <p:cNvSpPr txBox="1">
            <a:spLocks/>
          </p:cNvSpPr>
          <p:nvPr/>
        </p:nvSpPr>
        <p:spPr>
          <a:xfrm>
            <a:off x="8963825" y="2707640"/>
            <a:ext cx="3228175" cy="721360"/>
          </a:xfrm>
          <a:prstGeom prst="rect">
            <a:avLst/>
          </a:prstGeom>
        </p:spPr>
        <p:txBody>
          <a:bodyPr vert="horz" lIns="91440" tIns="45720" rIns="91440" bIns="45720" rtlCol="0">
            <a:no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65000"/>
                  </a:schemeClr>
                </a:solidFill>
                <a:latin typeface="+mn-lt"/>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pPr marL="285750" indent="-285750">
              <a:buFont typeface="Arial" pitchFamily="34" charset="0"/>
              <a:buChar char="•"/>
            </a:pPr>
            <a:r>
              <a:rPr lang="fr-FR" sz="3600" b="1" dirty="0">
                <a:latin typeface="Colonna MT" panose="04020805060202030203" pitchFamily="82" charset="0"/>
              </a:rPr>
              <a:t>Les Norrim</a:t>
            </a: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Isrim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Relrim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Aasirim</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Ghitzerim</a:t>
            </a:r>
            <a:endParaRPr lang="fr-FR" sz="3600" b="1" dirty="0">
              <a:latin typeface="Colonna MT" panose="04020805060202030203" pitchFamily="82" charset="0"/>
            </a:endParaRPr>
          </a:p>
        </p:txBody>
      </p:sp>
    </p:spTree>
    <p:extLst>
      <p:ext uri="{BB962C8B-B14F-4D97-AF65-F5344CB8AC3E}">
        <p14:creationId xmlns:p14="http://schemas.microsoft.com/office/powerpoint/2010/main" val="29140936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en-US" b="1" dirty="0"/>
              <a:t>Les </a:t>
            </a:r>
            <a:r>
              <a:rPr lang="fr-FR" b="1" dirty="0" err="1"/>
              <a:t>Bantrim</a:t>
            </a:r>
            <a:r>
              <a:rPr lang="fr-FR" b="1" dirty="0"/>
              <a:t> (Hommes-Cerf) ont été conçus par Dusana, la divinité inférieure de la prospérité. Elle voulait qu’ils soient semblables à des êtres venant de la forêt tout en ayant une certaine grandeur et élégance.</a:t>
            </a:r>
            <a:endParaRPr lang="en-US" b="1" dirty="0"/>
          </a:p>
          <a:p>
            <a:pPr marL="102870"/>
            <a:r>
              <a:rPr lang="en-US" b="1" dirty="0"/>
              <a:t>Les </a:t>
            </a:r>
            <a:r>
              <a:rPr lang="en-US" b="1" dirty="0" err="1"/>
              <a:t>Bantrim</a:t>
            </a:r>
            <a:r>
              <a:rPr lang="en-US" b="1" dirty="0"/>
              <a:t> </a:t>
            </a:r>
            <a:r>
              <a:rPr lang="en-US" b="1" dirty="0" err="1"/>
              <a:t>vivent</a:t>
            </a:r>
            <a:r>
              <a:rPr lang="en-US" b="1" dirty="0"/>
              <a:t> </a:t>
            </a:r>
            <a:r>
              <a:rPr lang="en-US" b="1" dirty="0" err="1"/>
              <a:t>tous</a:t>
            </a:r>
            <a:r>
              <a:rPr lang="en-US" b="1" dirty="0"/>
              <a:t> sur une </a:t>
            </a:r>
            <a:r>
              <a:rPr lang="en-US" b="1" dirty="0" err="1"/>
              <a:t>même</a:t>
            </a:r>
            <a:r>
              <a:rPr lang="en-US" b="1" dirty="0"/>
              <a:t> </a:t>
            </a:r>
            <a:r>
              <a:rPr lang="en-US" b="1" dirty="0" err="1"/>
              <a:t>île</a:t>
            </a:r>
            <a:r>
              <a:rPr lang="en-US" b="1" dirty="0"/>
              <a:t>, </a:t>
            </a:r>
            <a:r>
              <a:rPr lang="en-US" b="1" dirty="0" err="1"/>
              <a:t>Kalemdan</a:t>
            </a:r>
            <a:r>
              <a:rPr lang="en-US" b="1" dirty="0"/>
              <a:t>.</a:t>
            </a:r>
          </a:p>
          <a:p>
            <a:pPr marL="102870"/>
            <a:r>
              <a:rPr lang="en-US" b="1" dirty="0"/>
              <a:t>On </a:t>
            </a:r>
            <a:r>
              <a:rPr lang="en-US" b="1" dirty="0" err="1"/>
              <a:t>raconte</a:t>
            </a:r>
            <a:r>
              <a:rPr lang="en-US" b="1" dirty="0"/>
              <a:t> que les </a:t>
            </a:r>
            <a:r>
              <a:rPr lang="en-US" b="1" dirty="0" err="1"/>
              <a:t>Bantrim</a:t>
            </a:r>
            <a:r>
              <a:rPr lang="en-US" b="1" dirty="0"/>
              <a:t> </a:t>
            </a:r>
            <a:r>
              <a:rPr lang="en-US" b="1" dirty="0" err="1"/>
              <a:t>ont</a:t>
            </a:r>
            <a:r>
              <a:rPr lang="en-US" b="1" dirty="0"/>
              <a:t> </a:t>
            </a:r>
            <a:r>
              <a:rPr lang="en-US" b="1" dirty="0" err="1"/>
              <a:t>créés</a:t>
            </a:r>
            <a:r>
              <a:rPr lang="en-US" b="1" dirty="0"/>
              <a:t> </a:t>
            </a:r>
            <a:r>
              <a:rPr lang="en-US" b="1" dirty="0" err="1"/>
              <a:t>l’île</a:t>
            </a:r>
            <a:r>
              <a:rPr lang="en-US" b="1" dirty="0"/>
              <a:t> de </a:t>
            </a:r>
            <a:r>
              <a:rPr lang="en-US" b="1" dirty="0" err="1"/>
              <a:t>Kalemdan</a:t>
            </a:r>
            <a:r>
              <a:rPr lang="en-US" b="1" dirty="0"/>
              <a:t> par leur </a:t>
            </a:r>
            <a:r>
              <a:rPr lang="en-US" b="1" dirty="0" err="1"/>
              <a:t>magie</a:t>
            </a:r>
            <a:r>
              <a:rPr lang="en-US" b="1" dirty="0"/>
              <a:t>.</a:t>
            </a:r>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a:extLst>
              <a:ext uri="{FF2B5EF4-FFF2-40B4-BE49-F238E27FC236}">
                <a16:creationId xmlns:a16="http://schemas.microsoft.com/office/drawing/2014/main" id="{890BA1EE-E908-4C4B-993B-67989A570ED0}"/>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8627" y="-4"/>
            <a:ext cx="2750420"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1266" name="Picture 2">
            <a:extLst>
              <a:ext uri="{FF2B5EF4-FFF2-40B4-BE49-F238E27FC236}">
                <a16:creationId xmlns:a16="http://schemas.microsoft.com/office/drawing/2014/main" id="{5603067D-BD3C-4EB8-994D-F85517683C29}"/>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862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2290" name="Picture 2">
            <a:extLst>
              <a:ext uri="{FF2B5EF4-FFF2-40B4-BE49-F238E27FC236}">
                <a16:creationId xmlns:a16="http://schemas.microsoft.com/office/drawing/2014/main" id="{C424FC38-0F65-4BC1-AD5D-4EE520DBC3F0}"/>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7270" y="0"/>
            <a:ext cx="274906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Bantrim</a:t>
            </a:r>
            <a:endParaRPr lang="en-US" sz="4400" b="1" dirty="0">
              <a:solidFill>
                <a:srgbClr val="FFC000"/>
              </a:solidFill>
            </a:endParaRPr>
          </a:p>
        </p:txBody>
      </p:sp>
      <p:sp>
        <p:nvSpPr>
          <p:cNvPr id="16" name="Soleil 15">
            <a:extLst>
              <a:ext uri="{FF2B5EF4-FFF2-40B4-BE49-F238E27FC236}">
                <a16:creationId xmlns:a16="http://schemas.microsoft.com/office/drawing/2014/main" id="{A11C15D0-F4FA-4848-9153-ABD284F908A5}"/>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008091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en-US" b="1" dirty="0"/>
              <a:t>Les </a:t>
            </a:r>
            <a:r>
              <a:rPr lang="fr-FR" b="1" dirty="0" err="1"/>
              <a:t>Kogrim</a:t>
            </a:r>
            <a:r>
              <a:rPr lang="fr-FR" b="1" dirty="0"/>
              <a:t> (Hommes-Baleines) sont des humanoïdes à l’apparence de baleine. Ils vivent dans les océans. Créés par Miriniel, la divinité inférieure des eaux.</a:t>
            </a:r>
          </a:p>
          <a:p>
            <a:pPr marL="102870"/>
            <a:r>
              <a:rPr lang="fr-FR" b="1" dirty="0"/>
              <a:t>Les </a:t>
            </a:r>
            <a:r>
              <a:rPr lang="fr-FR" b="1" dirty="0" err="1"/>
              <a:t>Kogrim</a:t>
            </a:r>
            <a:r>
              <a:rPr lang="fr-FR" b="1" dirty="0"/>
              <a:t> sont les éternels rivaux des </a:t>
            </a:r>
            <a:r>
              <a:rPr lang="fr-FR" b="1" dirty="0" err="1"/>
              <a:t>Saecrim</a:t>
            </a:r>
            <a:r>
              <a:rPr lang="fr-FR" b="1" dirty="0"/>
              <a:t>.</a:t>
            </a:r>
          </a:p>
          <a:p>
            <a:pPr marL="102870"/>
            <a:r>
              <a:rPr lang="fr-FR" b="1" dirty="0"/>
              <a:t>On sait peu de choses sur la civilisation </a:t>
            </a:r>
            <a:r>
              <a:rPr lang="fr-FR" b="1" dirty="0" err="1"/>
              <a:t>Kogrim</a:t>
            </a:r>
            <a:r>
              <a:rPr lang="fr-FR" b="1" dirty="0"/>
              <a:t> qui est isolationniste et se cache dans les abysses.</a:t>
            </a:r>
          </a:p>
          <a:p>
            <a:pPr marL="102870"/>
            <a:r>
              <a:rPr lang="fr-FR" b="1" dirty="0"/>
              <a:t>On raconte que les </a:t>
            </a:r>
            <a:r>
              <a:rPr lang="fr-FR" b="1" dirty="0" err="1"/>
              <a:t>Kogrim</a:t>
            </a:r>
            <a:r>
              <a:rPr lang="fr-FR" b="1" dirty="0"/>
              <a:t> seraient secrètement alliés aux Umleth contre les Vaaleth et les </a:t>
            </a:r>
            <a:r>
              <a:rPr lang="fr-FR" b="1" dirty="0" err="1"/>
              <a:t>Saecrim</a:t>
            </a:r>
            <a:r>
              <a:rPr lang="fr-FR" b="1" dirty="0"/>
              <a:t>.</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Kogrim</a:t>
            </a:r>
            <a:endParaRPr lang="en-US" sz="4400" b="1" dirty="0">
              <a:solidFill>
                <a:srgbClr val="FFC000"/>
              </a:solidFill>
            </a:endParaRPr>
          </a:p>
        </p:txBody>
      </p:sp>
      <p:sp>
        <p:nvSpPr>
          <p:cNvPr id="14" name="Soleil 13">
            <a:extLst>
              <a:ext uri="{FF2B5EF4-FFF2-40B4-BE49-F238E27FC236}">
                <a16:creationId xmlns:a16="http://schemas.microsoft.com/office/drawing/2014/main" id="{388FB281-746E-4281-B0A5-2781E3EAB0BE}"/>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230232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75000"/>
              </a:schemeClr>
            </a:gs>
            <a:gs pos="42000">
              <a:schemeClr val="accent1">
                <a:lumMod val="50000"/>
              </a:schemeClr>
            </a:gs>
            <a:gs pos="20000">
              <a:schemeClr val="tx2">
                <a:lumMod val="50000"/>
              </a:schemeClr>
            </a:gs>
            <a:gs pos="72000">
              <a:schemeClr val="accent2">
                <a:lumMod val="75000"/>
              </a:schemeClr>
            </a:gs>
            <a:gs pos="100000">
              <a:srgbClr val="0070C0"/>
            </a:gs>
          </a:gsLst>
          <a:lin ang="5400000" scaled="1"/>
        </a:gra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452582" y="-1"/>
            <a:ext cx="2963496" cy="1754909"/>
          </a:xfrm>
        </p:spPr>
        <p:txBody>
          <a:bodyPr>
            <a:normAutofit/>
          </a:bodyPr>
          <a:lstStyle/>
          <a:p>
            <a:pPr algn="ctr"/>
            <a:r>
              <a:rPr lang="fr-FR" sz="4800" b="1" dirty="0">
                <a:latin typeface="Colonna MT" panose="04020805060202030203" pitchFamily="82" charset="0"/>
              </a:rPr>
              <a:t>Les Leth</a:t>
            </a:r>
          </a:p>
        </p:txBody>
      </p:sp>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810426" y="2636520"/>
            <a:ext cx="3228175" cy="721360"/>
          </a:xfrm>
        </p:spPr>
        <p:txBody>
          <a:bodyPr>
            <a:noAutofit/>
          </a:bodyPr>
          <a:lstStyle/>
          <a:p>
            <a:pPr marL="285750" indent="-285750">
              <a:buFont typeface="Arial" panose="020B0604020202020204" pitchFamily="34" charset="0"/>
              <a:buChar char="•"/>
            </a:pPr>
            <a:r>
              <a:rPr lang="fr-FR" sz="3600" b="1" dirty="0">
                <a:latin typeface="Colonna MT" panose="04020805060202030203" pitchFamily="82" charset="0"/>
              </a:rPr>
              <a:t>Les Primaleth</a:t>
            </a:r>
          </a:p>
          <a:p>
            <a:pPr marL="285750" indent="-285750">
              <a:buFont typeface="Arial" panose="020B0604020202020204" pitchFamily="34" charset="0"/>
              <a:buChar char="•"/>
            </a:pPr>
            <a:r>
              <a:rPr lang="fr-FR" sz="3600" b="1" dirty="0">
                <a:latin typeface="Colonna MT" panose="04020805060202030203" pitchFamily="82" charset="0"/>
              </a:rPr>
              <a:t>Les Azeleth</a:t>
            </a:r>
          </a:p>
          <a:p>
            <a:pPr marL="285750" indent="-285750">
              <a:buFont typeface="Arial" panose="020B0604020202020204" pitchFamily="34" charset="0"/>
              <a:buChar char="•"/>
            </a:pPr>
            <a:r>
              <a:rPr lang="fr-FR" sz="3600" b="1" dirty="0">
                <a:latin typeface="Colonna MT" panose="04020805060202030203" pitchFamily="82" charset="0"/>
              </a:rPr>
              <a:t>Les Raaleth</a:t>
            </a:r>
          </a:p>
          <a:p>
            <a:pPr marL="285750" indent="-285750">
              <a:buFont typeface="Arial" panose="020B0604020202020204" pitchFamily="34" charset="0"/>
              <a:buChar char="•"/>
            </a:pPr>
            <a:r>
              <a:rPr lang="fr-FR" sz="3600" b="1" dirty="0">
                <a:latin typeface="Colonna MT" panose="04020805060202030203" pitchFamily="82" charset="0"/>
              </a:rPr>
              <a:t>Les Cyrnleth</a:t>
            </a:r>
          </a:p>
          <a:p>
            <a:pPr marL="285750" indent="-285750">
              <a:buFont typeface="Arial" panose="020B0604020202020204" pitchFamily="34" charset="0"/>
              <a:buChar char="•"/>
            </a:pPr>
            <a:r>
              <a:rPr lang="fr-FR" sz="3600" b="1" dirty="0">
                <a:latin typeface="Colonna MT" panose="04020805060202030203" pitchFamily="82" charset="0"/>
              </a:rPr>
              <a:t>Les Xiinleth</a:t>
            </a:r>
          </a:p>
          <a:p>
            <a:pPr marL="285750" indent="-285750">
              <a:buFont typeface="Arial" panose="020B0604020202020204" pitchFamily="34" charset="0"/>
              <a:buChar char="•"/>
            </a:pPr>
            <a:r>
              <a:rPr lang="fr-FR" sz="3600" b="1" dirty="0">
                <a:latin typeface="Colonna MT" panose="04020805060202030203" pitchFamily="82" charset="0"/>
              </a:rPr>
              <a:t>Les Vaaleth</a:t>
            </a:r>
          </a:p>
        </p:txBody>
      </p:sp>
      <p:sp>
        <p:nvSpPr>
          <p:cNvPr id="5" name="Sous-titre 2">
            <a:extLst>
              <a:ext uri="{FF2B5EF4-FFF2-40B4-BE49-F238E27FC236}">
                <a16:creationId xmlns:a16="http://schemas.microsoft.com/office/drawing/2014/main" id="{98575F91-6361-4440-9A67-9E0FDB856252}"/>
              </a:ext>
            </a:extLst>
          </p:cNvPr>
          <p:cNvSpPr txBox="1">
            <a:spLocks/>
          </p:cNvSpPr>
          <p:nvPr/>
        </p:nvSpPr>
        <p:spPr>
          <a:xfrm>
            <a:off x="4097029" y="2640676"/>
            <a:ext cx="3228175" cy="721360"/>
          </a:xfrm>
          <a:prstGeom prst="rect">
            <a:avLst/>
          </a:prstGeom>
        </p:spPr>
        <p:txBody>
          <a:bodyPr vert="horz" lIns="91440" tIns="45720" rIns="91440" bIns="45720" rtlCol="0">
            <a:no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65000"/>
                  </a:schemeClr>
                </a:solidFill>
                <a:latin typeface="+mn-lt"/>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pPr marL="285750" indent="-285750">
              <a:buFont typeface="Arial" pitchFamily="34" charset="0"/>
              <a:buChar char="•"/>
            </a:pPr>
            <a:r>
              <a:rPr lang="fr-FR" sz="3600" b="1" dirty="0">
                <a:latin typeface="Colonna MT" panose="04020805060202030203" pitchFamily="82" charset="0"/>
              </a:rPr>
              <a:t>Les Umleth</a:t>
            </a:r>
          </a:p>
          <a:p>
            <a:pPr marL="285750" indent="-285750">
              <a:buFont typeface="Arial" pitchFamily="34" charset="0"/>
              <a:buChar char="•"/>
            </a:pPr>
            <a:r>
              <a:rPr lang="fr-FR" sz="3600" b="1" dirty="0">
                <a:latin typeface="Colonna MT" panose="04020805060202030203" pitchFamily="82" charset="0"/>
              </a:rPr>
              <a:t>Les Saarleth</a:t>
            </a:r>
          </a:p>
          <a:p>
            <a:pPr marL="285750" indent="-285750">
              <a:buFont typeface="Arial" pitchFamily="34" charset="0"/>
              <a:buChar char="•"/>
            </a:pPr>
            <a:r>
              <a:rPr lang="fr-FR" sz="3600" b="1" dirty="0">
                <a:latin typeface="Colonna MT" panose="04020805060202030203" pitchFamily="82" charset="0"/>
              </a:rPr>
              <a:t>Les Synleth</a:t>
            </a:r>
          </a:p>
          <a:p>
            <a:pPr marL="285750" indent="-285750">
              <a:buFont typeface="Arial" pitchFamily="34" charset="0"/>
              <a:buChar char="•"/>
            </a:pPr>
            <a:r>
              <a:rPr lang="fr-FR" sz="3600" b="1" dirty="0">
                <a:latin typeface="Colonna MT" panose="04020805060202030203" pitchFamily="82" charset="0"/>
              </a:rPr>
              <a:t>Les Tarleth</a:t>
            </a:r>
          </a:p>
          <a:p>
            <a:pPr marL="285750" indent="-285750">
              <a:buFont typeface="Arial" pitchFamily="34" charset="0"/>
              <a:buChar char="•"/>
            </a:pPr>
            <a:r>
              <a:rPr lang="fr-FR" sz="3600" b="1" dirty="0">
                <a:latin typeface="Colonna MT" panose="04020805060202030203" pitchFamily="82" charset="0"/>
              </a:rPr>
              <a:t>Les Danleth</a:t>
            </a:r>
          </a:p>
          <a:p>
            <a:pPr marL="285750" indent="-285750">
              <a:buFont typeface="Arial" pitchFamily="34" charset="0"/>
              <a:buChar char="•"/>
            </a:pPr>
            <a:r>
              <a:rPr lang="fr-FR" sz="3600" b="1" dirty="0">
                <a:latin typeface="Colonna MT" panose="04020805060202030203" pitchFamily="82" charset="0"/>
              </a:rPr>
              <a:t>Les Nenleth</a:t>
            </a:r>
          </a:p>
        </p:txBody>
      </p:sp>
      <p:sp>
        <p:nvSpPr>
          <p:cNvPr id="6" name="Sous-titre 2">
            <a:extLst>
              <a:ext uri="{FF2B5EF4-FFF2-40B4-BE49-F238E27FC236}">
                <a16:creationId xmlns:a16="http://schemas.microsoft.com/office/drawing/2014/main" id="{F65AD86C-13B6-4FB9-86A3-41D8FB91921E}"/>
              </a:ext>
            </a:extLst>
          </p:cNvPr>
          <p:cNvSpPr txBox="1">
            <a:spLocks/>
          </p:cNvSpPr>
          <p:nvPr/>
        </p:nvSpPr>
        <p:spPr>
          <a:xfrm>
            <a:off x="7383632" y="2636520"/>
            <a:ext cx="3228175" cy="721360"/>
          </a:xfrm>
          <a:prstGeom prst="rect">
            <a:avLst/>
          </a:prstGeom>
        </p:spPr>
        <p:txBody>
          <a:bodyPr vert="horz" lIns="91440" tIns="45720" rIns="91440" bIns="45720" rtlCol="0">
            <a:no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65000"/>
                  </a:schemeClr>
                </a:solidFill>
                <a:latin typeface="+mn-lt"/>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Oxyleth</a:t>
            </a:r>
            <a:endParaRPr lang="fr-FR" sz="3600" b="1" dirty="0">
              <a:latin typeface="Colonna MT" panose="04020805060202030203" pitchFamily="82" charset="0"/>
            </a:endParaRPr>
          </a:p>
          <a:p>
            <a:pPr marL="285750" indent="-285750">
              <a:buFont typeface="Arial" pitchFamily="34" charset="0"/>
              <a:buChar char="•"/>
            </a:pPr>
            <a:r>
              <a:rPr lang="fr-FR" sz="3600" b="1" dirty="0">
                <a:latin typeface="Colonna MT" panose="04020805060202030203" pitchFamily="82" charset="0"/>
              </a:rPr>
              <a:t>Les </a:t>
            </a:r>
            <a:r>
              <a:rPr lang="fr-FR" sz="3600" b="1" dirty="0" err="1">
                <a:latin typeface="Colonna MT" panose="04020805060202030203" pitchFamily="82" charset="0"/>
              </a:rPr>
              <a:t>Mazaleth</a:t>
            </a:r>
            <a:endParaRPr lang="fr-FR" sz="3600" b="1" dirty="0">
              <a:latin typeface="Colonna MT" panose="04020805060202030203" pitchFamily="82" charset="0"/>
            </a:endParaRPr>
          </a:p>
        </p:txBody>
      </p:sp>
    </p:spTree>
    <p:extLst>
      <p:ext uri="{BB962C8B-B14F-4D97-AF65-F5344CB8AC3E}">
        <p14:creationId xmlns:p14="http://schemas.microsoft.com/office/powerpoint/2010/main" val="22182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lnSpcReduction="10000"/>
          </a:bodyPr>
          <a:lstStyle/>
          <a:p>
            <a:pPr marL="102870"/>
            <a:r>
              <a:rPr lang="en-US" b="1" dirty="0"/>
              <a:t>Les </a:t>
            </a:r>
            <a:r>
              <a:rPr lang="fr-FR" b="1" dirty="0" err="1"/>
              <a:t>Saecrim</a:t>
            </a:r>
            <a:r>
              <a:rPr lang="fr-FR" b="1" dirty="0"/>
              <a:t> (Homme-Requin) sont, au même titre que les </a:t>
            </a:r>
            <a:r>
              <a:rPr lang="fr-FR" b="1" dirty="0" err="1"/>
              <a:t>Kogrim</a:t>
            </a:r>
            <a:r>
              <a:rPr lang="fr-FR" b="1" dirty="0"/>
              <a:t>, des enfants de la déesse Miriniel. Ils ont l’apparence physique semblable à des requins humanoïdes. Plus leur aileron dan le dos est décoloré et plus ils sont vieux.</a:t>
            </a:r>
          </a:p>
          <a:p>
            <a:pPr marL="102870"/>
            <a:r>
              <a:rPr lang="fr-FR" b="1" dirty="0"/>
              <a:t>Les </a:t>
            </a:r>
            <a:r>
              <a:rPr lang="fr-FR" b="1" dirty="0" err="1"/>
              <a:t>Saecrim</a:t>
            </a:r>
            <a:r>
              <a:rPr lang="fr-FR" b="1" dirty="0"/>
              <a:t> sont les éternels rivaux des </a:t>
            </a:r>
            <a:r>
              <a:rPr lang="fr-FR" b="1" dirty="0" err="1"/>
              <a:t>Kogrim</a:t>
            </a:r>
            <a:r>
              <a:rPr lang="fr-FR" b="1" dirty="0"/>
              <a:t>.</a:t>
            </a:r>
          </a:p>
          <a:p>
            <a:pPr marL="102870"/>
            <a:r>
              <a:rPr lang="fr-FR" b="1" dirty="0"/>
              <a:t>Les </a:t>
            </a:r>
            <a:r>
              <a:rPr lang="fr-FR" b="1" dirty="0" err="1"/>
              <a:t>Saecrim</a:t>
            </a:r>
            <a:r>
              <a:rPr lang="fr-FR" b="1" dirty="0"/>
              <a:t> sont scindés en deux catégories, ceux qui vivent avec les Vaaleth et ceux qui vivent ailleurs.</a:t>
            </a:r>
          </a:p>
          <a:p>
            <a:pPr marL="102870"/>
            <a:r>
              <a:rPr lang="fr-FR" b="1" dirty="0"/>
              <a:t>Les </a:t>
            </a:r>
            <a:r>
              <a:rPr lang="fr-FR" b="1" dirty="0" err="1"/>
              <a:t>Saecrim</a:t>
            </a:r>
            <a:r>
              <a:rPr lang="fr-FR" b="1" dirty="0"/>
              <a:t> ont une réputation de pirates sanguinaires dû à la catégorie ne vivant pas avec les Vaaleth.</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Saecrim</a:t>
            </a:r>
          </a:p>
        </p:txBody>
      </p:sp>
      <p:sp>
        <p:nvSpPr>
          <p:cNvPr id="15" name="Soleil 14">
            <a:extLst>
              <a:ext uri="{FF2B5EF4-FFF2-40B4-BE49-F238E27FC236}">
                <a16:creationId xmlns:a16="http://schemas.microsoft.com/office/drawing/2014/main" id="{AADD4141-AD06-4D0A-9B72-F8AF0C54BCEB}"/>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4114365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en-US" b="1" dirty="0"/>
              <a:t>Les </a:t>
            </a:r>
            <a:r>
              <a:rPr lang="fr-FR" b="1" dirty="0" err="1"/>
              <a:t>Loorim</a:t>
            </a:r>
            <a:r>
              <a:rPr lang="fr-FR" b="1" dirty="0"/>
              <a:t> (Hommes-Roux) ont l’apparence d’humanoïdes aux physique semblable à celui de Panda Roux. On ne sait que peu de chose sur leur société, les quelques </a:t>
            </a:r>
            <a:r>
              <a:rPr lang="fr-FR" b="1" dirty="0" err="1"/>
              <a:t>Loorim</a:t>
            </a:r>
            <a:r>
              <a:rPr lang="fr-FR" b="1" dirty="0"/>
              <a:t> qu’il est donné de rencontrer à un individu sont des mercenaires et des chasseurs. Ils ont été créés par </a:t>
            </a:r>
            <a:r>
              <a:rPr lang="fr-FR" b="1" dirty="0" err="1"/>
              <a:t>Sif</a:t>
            </a:r>
            <a:r>
              <a:rPr lang="fr-FR" b="1" dirty="0"/>
              <a:t>.</a:t>
            </a:r>
          </a:p>
          <a:p>
            <a:pPr marL="102870"/>
            <a:r>
              <a:rPr lang="fr-FR" b="1" dirty="0"/>
              <a:t>Les </a:t>
            </a:r>
            <a:r>
              <a:rPr lang="fr-FR" b="1" dirty="0" err="1"/>
              <a:t>Loorim</a:t>
            </a:r>
            <a:r>
              <a:rPr lang="fr-FR" b="1" dirty="0"/>
              <a:t> ne mesurent pas plus de 1 mètre 30.</a:t>
            </a:r>
          </a:p>
          <a:p>
            <a:pPr marL="102870"/>
            <a:r>
              <a:rPr lang="fr-FR" b="1" dirty="0"/>
              <a:t>Les </a:t>
            </a:r>
            <a:r>
              <a:rPr lang="fr-FR" b="1" dirty="0" err="1"/>
              <a:t>Loorim</a:t>
            </a:r>
            <a:r>
              <a:rPr lang="fr-FR" b="1" dirty="0"/>
              <a:t> sont capables de communier avec les Feu-follets selon certaines légendes.</a:t>
            </a:r>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Loorim</a:t>
            </a:r>
            <a:endParaRPr lang="en-US" sz="4400" b="1" dirty="0">
              <a:solidFill>
                <a:srgbClr val="FFC000"/>
              </a:solidFill>
            </a:endParaRPr>
          </a:p>
        </p:txBody>
      </p:sp>
      <p:sp>
        <p:nvSpPr>
          <p:cNvPr id="16" name="Soleil 15">
            <a:extLst>
              <a:ext uri="{FF2B5EF4-FFF2-40B4-BE49-F238E27FC236}">
                <a16:creationId xmlns:a16="http://schemas.microsoft.com/office/drawing/2014/main" id="{919C6E40-EA7F-4F4A-877B-A43139A8CCED}"/>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815741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en-US" b="1" dirty="0"/>
              <a:t>Les </a:t>
            </a:r>
            <a:r>
              <a:rPr lang="fr-FR" b="1" dirty="0" err="1"/>
              <a:t>Skarim</a:t>
            </a:r>
            <a:r>
              <a:rPr lang="fr-FR" b="1" dirty="0"/>
              <a:t> (Homme-Rat) ont été créés par Inkor selon certaines légendes là où d’autres histoires les désignent comme ayant été créés par la déesse Thariss. Ils ont l’apparence de rats humanoïdes. Leur peau peut varier de couleur comme celle d’un véritable rat. Leurs morsures sont capables de transmettre le mal des </a:t>
            </a:r>
            <a:r>
              <a:rPr lang="fr-FR" b="1" dirty="0" err="1"/>
              <a:t>Skarim</a:t>
            </a:r>
            <a:r>
              <a:rPr lang="fr-FR" b="1" dirty="0"/>
              <a:t>.</a:t>
            </a:r>
          </a:p>
          <a:p>
            <a:pPr marL="102870"/>
            <a:r>
              <a:rPr lang="fr-FR" b="1" dirty="0"/>
              <a:t>Les </a:t>
            </a:r>
            <a:r>
              <a:rPr lang="fr-FR" b="1" dirty="0" err="1"/>
              <a:t>Skarim</a:t>
            </a:r>
            <a:r>
              <a:rPr lang="fr-FR" b="1" dirty="0"/>
              <a:t> sont soupçonnés d’être à l’origine de la disparition des </a:t>
            </a:r>
            <a:r>
              <a:rPr lang="fr-FR" b="1" dirty="0" err="1"/>
              <a:t>Kazrim</a:t>
            </a:r>
            <a:r>
              <a:rPr lang="fr-FR" b="1" dirty="0"/>
              <a:t> en Thenesios.</a:t>
            </a:r>
          </a:p>
          <a:p>
            <a:pPr marL="102870"/>
            <a:r>
              <a:rPr lang="fr-FR" b="1" dirty="0"/>
              <a:t>Les </a:t>
            </a:r>
            <a:r>
              <a:rPr lang="fr-FR" b="1" dirty="0" err="1"/>
              <a:t>Skarim</a:t>
            </a:r>
            <a:r>
              <a:rPr lang="fr-FR" b="1" dirty="0"/>
              <a:t> ont une réputation de malfrats, d’assassins et de pirates.</a:t>
            </a:r>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Skarim</a:t>
            </a:r>
            <a:endParaRPr lang="en-US" sz="4400" b="1" dirty="0">
              <a:solidFill>
                <a:srgbClr val="FFC000"/>
              </a:solidFill>
            </a:endParaRPr>
          </a:p>
        </p:txBody>
      </p:sp>
      <p:sp>
        <p:nvSpPr>
          <p:cNvPr id="17" name="Soleil 16">
            <a:extLst>
              <a:ext uri="{FF2B5EF4-FFF2-40B4-BE49-F238E27FC236}">
                <a16:creationId xmlns:a16="http://schemas.microsoft.com/office/drawing/2014/main" id="{3060C6C2-7CBE-44B7-9286-8730529D46FA}"/>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665119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Essmarim</a:t>
            </a:r>
            <a:r>
              <a:rPr lang="fr-FR" b="1" dirty="0"/>
              <a:t> (Homme-Lézard-Sanguin) ressemblent aux </a:t>
            </a:r>
            <a:r>
              <a:rPr lang="fr-FR" b="1" dirty="0" err="1"/>
              <a:t>Essrim</a:t>
            </a:r>
            <a:r>
              <a:rPr lang="fr-FR" b="1" dirty="0"/>
              <a:t> car ils ont eux aussi une apparence </a:t>
            </a:r>
            <a:r>
              <a:rPr lang="fr-FR" b="1" dirty="0" err="1"/>
              <a:t>réptilienne</a:t>
            </a:r>
            <a:r>
              <a:rPr lang="fr-FR" b="1" dirty="0"/>
              <a:t>. Cependant, ils sont plus agiles et plus petits. Ils ont été créés par une divinité qu’ils nomment </a:t>
            </a:r>
            <a:r>
              <a:rPr lang="fr-FR" b="1" dirty="0" err="1"/>
              <a:t>Scazrath</a:t>
            </a:r>
            <a:r>
              <a:rPr lang="fr-FR" b="1" dirty="0"/>
              <a:t> dont les fonctions regroupent celles de </a:t>
            </a:r>
            <a:r>
              <a:rPr lang="fr-FR" b="1" dirty="0" err="1"/>
              <a:t>Sif</a:t>
            </a:r>
            <a:r>
              <a:rPr lang="fr-FR" b="1" dirty="0"/>
              <a:t> et de Inkor.</a:t>
            </a:r>
          </a:p>
          <a:p>
            <a:pPr marL="102870"/>
            <a:r>
              <a:rPr lang="fr-FR" b="1" dirty="0"/>
              <a:t>Les </a:t>
            </a:r>
            <a:r>
              <a:rPr lang="fr-FR" b="1" dirty="0" err="1"/>
              <a:t>Essmarim</a:t>
            </a:r>
            <a:r>
              <a:rPr lang="fr-FR" b="1" dirty="0"/>
              <a:t> sont parfois confondus avec les </a:t>
            </a:r>
            <a:r>
              <a:rPr lang="fr-FR" b="1" dirty="0" err="1"/>
              <a:t>Essrim</a:t>
            </a:r>
            <a:r>
              <a:rPr lang="fr-FR" b="1" dirty="0"/>
              <a:t> à cause de leur apparence.</a:t>
            </a:r>
          </a:p>
          <a:p>
            <a:pPr marL="102870"/>
            <a:r>
              <a:rPr lang="fr-FR" b="1" dirty="0"/>
              <a:t>Les </a:t>
            </a:r>
            <a:r>
              <a:rPr lang="fr-FR" b="1" dirty="0" err="1"/>
              <a:t>Essmarim</a:t>
            </a:r>
            <a:r>
              <a:rPr lang="fr-FR" b="1" dirty="0"/>
              <a:t> sont connus comme étant un peuple tyrannique et sanguinaire.</a:t>
            </a:r>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Essmarim</a:t>
            </a:r>
            <a:endParaRPr lang="en-US" sz="4400" b="1" dirty="0">
              <a:solidFill>
                <a:srgbClr val="FFC000"/>
              </a:solidFill>
            </a:endParaRPr>
          </a:p>
        </p:txBody>
      </p:sp>
      <p:sp>
        <p:nvSpPr>
          <p:cNvPr id="18" name="Soleil 17">
            <a:extLst>
              <a:ext uri="{FF2B5EF4-FFF2-40B4-BE49-F238E27FC236}">
                <a16:creationId xmlns:a16="http://schemas.microsoft.com/office/drawing/2014/main" id="{8FE13C45-ECE5-4D95-B2EF-98CC9DBFBF96}"/>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5009873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Runrim</a:t>
            </a:r>
            <a:r>
              <a:rPr lang="fr-FR" b="1" dirty="0"/>
              <a:t> (Homme-Blaireau) sont des humanoïdes pouvant atteindre les 1 mètre 50 environ. Ils ont l’apparence de blaireaux humanoïdes. Ils ont été conçus par l’être divin </a:t>
            </a:r>
            <a:r>
              <a:rPr lang="fr-FR" b="1" dirty="0" err="1"/>
              <a:t>Mehk</a:t>
            </a:r>
            <a:r>
              <a:rPr lang="fr-FR" b="1" dirty="0"/>
              <a:t> au même titre qu’il créa les </a:t>
            </a:r>
            <a:r>
              <a:rPr lang="fr-FR" b="1" dirty="0" err="1"/>
              <a:t>Kazrim</a:t>
            </a:r>
            <a:r>
              <a:rPr lang="fr-FR" b="1" dirty="0"/>
              <a:t> sous l’autorisation de la divinité supérieure Azéal.</a:t>
            </a:r>
          </a:p>
          <a:p>
            <a:pPr marL="102870"/>
            <a:r>
              <a:rPr lang="fr-FR" b="1" dirty="0"/>
              <a:t>Les </a:t>
            </a:r>
            <a:r>
              <a:rPr lang="fr-FR" b="1" dirty="0" err="1"/>
              <a:t>Runrim</a:t>
            </a:r>
            <a:r>
              <a:rPr lang="fr-FR" b="1" dirty="0"/>
              <a:t> sont l’un des rares peuples à avoir repoussé l’une des trois grandes invasions nordiques.</a:t>
            </a:r>
          </a:p>
          <a:p>
            <a:pPr marL="102870"/>
            <a:r>
              <a:rPr lang="fr-FR" b="1" dirty="0"/>
              <a:t>Les </a:t>
            </a:r>
            <a:r>
              <a:rPr lang="fr-FR" b="1" dirty="0" err="1"/>
              <a:t>Runrim</a:t>
            </a:r>
            <a:r>
              <a:rPr lang="fr-FR" b="1" dirty="0"/>
              <a:t> sont connus pour ne jamais avoir participé à une guerre de religion de leur plein gré.</a:t>
            </a:r>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Runrim</a:t>
            </a:r>
            <a:endParaRPr lang="en-US" sz="4400" b="1" dirty="0">
              <a:solidFill>
                <a:srgbClr val="FFC000"/>
              </a:solidFill>
            </a:endParaRPr>
          </a:p>
        </p:txBody>
      </p:sp>
      <p:sp>
        <p:nvSpPr>
          <p:cNvPr id="19" name="Soleil 18">
            <a:extLst>
              <a:ext uri="{FF2B5EF4-FFF2-40B4-BE49-F238E27FC236}">
                <a16:creationId xmlns:a16="http://schemas.microsoft.com/office/drawing/2014/main" id="{FC604DB1-FC3D-4455-B658-FDD77904CBEE}"/>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0556074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lnSpcReduction="10000"/>
          </a:bodyPr>
          <a:lstStyle/>
          <a:p>
            <a:pPr marL="102870"/>
            <a:r>
              <a:rPr lang="fr-FR" b="1" dirty="0"/>
              <a:t>Les </a:t>
            </a:r>
            <a:r>
              <a:rPr lang="fr-FR" b="1" dirty="0" err="1"/>
              <a:t>Daalrim</a:t>
            </a:r>
            <a:r>
              <a:rPr lang="fr-FR" b="1" dirty="0"/>
              <a:t> (Centaure) sont des hybrides entre un équidé et un humain ou un leth selon le lieux de naissance du </a:t>
            </a:r>
            <a:r>
              <a:rPr lang="fr-FR" b="1" dirty="0" err="1"/>
              <a:t>Daalrim</a:t>
            </a:r>
            <a:r>
              <a:rPr lang="fr-FR" b="1" dirty="0"/>
              <a:t>. Si le </a:t>
            </a:r>
            <a:r>
              <a:rPr lang="fr-FR" b="1" dirty="0" err="1"/>
              <a:t>Daalrim</a:t>
            </a:r>
            <a:r>
              <a:rPr lang="fr-FR" b="1" dirty="0"/>
              <a:t> nait dans une région forestière telle que </a:t>
            </a:r>
            <a:r>
              <a:rPr lang="fr-FR" b="1" dirty="0" err="1"/>
              <a:t>Kaalmern</a:t>
            </a:r>
            <a:r>
              <a:rPr lang="fr-FR" b="1" dirty="0"/>
              <a:t>, il prendra l’apparence d’une base de Cerf et un haut de Leth à la peau légèrement verte avec un crâne couronné par des ramures. Si il nait dans une région de plaines, il prendra une base de Cheval et un haut d’humain. Les </a:t>
            </a:r>
            <a:r>
              <a:rPr lang="fr-FR" b="1" dirty="0" err="1"/>
              <a:t>Daalrim</a:t>
            </a:r>
            <a:r>
              <a:rPr lang="fr-FR" b="1" dirty="0"/>
              <a:t> ont été créés par la divinité Dusana.</a:t>
            </a:r>
          </a:p>
          <a:p>
            <a:pPr marL="102870"/>
            <a:r>
              <a:rPr lang="fr-FR" b="1" dirty="0"/>
              <a:t>Les </a:t>
            </a:r>
            <a:r>
              <a:rPr lang="fr-FR" b="1" dirty="0" err="1"/>
              <a:t>Daalrim</a:t>
            </a:r>
            <a:r>
              <a:rPr lang="fr-FR" b="1" dirty="0"/>
              <a:t> à l’apparence sylvestre considèrent les </a:t>
            </a:r>
            <a:r>
              <a:rPr lang="fr-FR" b="1" dirty="0" err="1"/>
              <a:t>Daalrim</a:t>
            </a:r>
            <a:r>
              <a:rPr lang="fr-FR" b="1" dirty="0"/>
              <a:t> à l’apparence humaine comme sauvages.</a:t>
            </a:r>
          </a:p>
          <a:p>
            <a:pPr marL="102870"/>
            <a:r>
              <a:rPr lang="fr-FR" b="1" dirty="0"/>
              <a:t>Les </a:t>
            </a:r>
            <a:r>
              <a:rPr lang="fr-FR" b="1" dirty="0" err="1"/>
              <a:t>Daalrim</a:t>
            </a:r>
            <a:r>
              <a:rPr lang="fr-FR" b="1" dirty="0"/>
              <a:t> à l’apparence humaine entretiennent des relations amicales fortes avec les Nordiques au contraire de ceux à l’apparence sylvestre.</a:t>
            </a:r>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9458" name="Picture 2">
            <a:extLst>
              <a:ext uri="{FF2B5EF4-FFF2-40B4-BE49-F238E27FC236}">
                <a16:creationId xmlns:a16="http://schemas.microsoft.com/office/drawing/2014/main" id="{D7D7FBF4-AC9B-4765-A82F-B3254C164736}"/>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8"/>
            <a:ext cx="274908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9462" name="Picture 6">
            <a:extLst>
              <a:ext uri="{FF2B5EF4-FFF2-40B4-BE49-F238E27FC236}">
                <a16:creationId xmlns:a16="http://schemas.microsoft.com/office/drawing/2014/main" id="{9707B995-BB69-45E3-A7BC-5FCD55C06893}"/>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749082" y="0"/>
            <a:ext cx="276583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Daalrim</a:t>
            </a:r>
            <a:endParaRPr lang="en-US" sz="4400" b="1" dirty="0">
              <a:solidFill>
                <a:srgbClr val="FFC000"/>
              </a:solidFill>
            </a:endParaRPr>
          </a:p>
        </p:txBody>
      </p:sp>
      <p:sp>
        <p:nvSpPr>
          <p:cNvPr id="21" name="Soleil 20">
            <a:extLst>
              <a:ext uri="{FF2B5EF4-FFF2-40B4-BE49-F238E27FC236}">
                <a16:creationId xmlns:a16="http://schemas.microsoft.com/office/drawing/2014/main" id="{34BB972E-A11A-4297-B3B5-C959EAC51775}"/>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2081239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a:bodyPr>
          <a:lstStyle/>
          <a:p>
            <a:pPr marL="102870"/>
            <a:r>
              <a:rPr lang="fr-FR" b="1" dirty="0"/>
              <a:t>Les </a:t>
            </a:r>
            <a:r>
              <a:rPr lang="fr-FR" b="1" dirty="0" err="1"/>
              <a:t>Borrim</a:t>
            </a:r>
            <a:r>
              <a:rPr lang="fr-FR" b="1" dirty="0"/>
              <a:t> (Homme-Ours) sont un peuple aux coutumes semblables à celles des nordiques, et pour cause, ils évoluent sur les mêmes territoires enneigés. Les </a:t>
            </a:r>
            <a:r>
              <a:rPr lang="fr-FR" b="1" dirty="0" err="1"/>
              <a:t>Borrim</a:t>
            </a:r>
            <a:r>
              <a:rPr lang="fr-FR" b="1" dirty="0"/>
              <a:t> qui ne naissent pas sur une terre froide ont les poils soit noir soit gris soit brun. Ainsi, ceux naissant dans les terres froides ont une fourrure naturellement blanche. Ils ont été conçus lors de l’union de Ragabel et </a:t>
            </a:r>
            <a:r>
              <a:rPr lang="fr-FR" b="1" dirty="0" err="1"/>
              <a:t>Sif</a:t>
            </a:r>
            <a:r>
              <a:rPr lang="fr-FR" b="1" dirty="0"/>
              <a:t>.</a:t>
            </a:r>
          </a:p>
          <a:p>
            <a:pPr marL="102870"/>
            <a:r>
              <a:rPr lang="fr-FR" b="1" dirty="0"/>
              <a:t>Les </a:t>
            </a:r>
            <a:r>
              <a:rPr lang="fr-FR" b="1" dirty="0" err="1"/>
              <a:t>Borrim</a:t>
            </a:r>
            <a:r>
              <a:rPr lang="fr-FR" b="1" dirty="0"/>
              <a:t> ont longtemps été chassés par les Impériaux pour leur fourrure.</a:t>
            </a:r>
          </a:p>
          <a:p>
            <a:pPr marL="102870"/>
            <a:r>
              <a:rPr lang="fr-FR" b="1" dirty="0"/>
              <a:t>Les </a:t>
            </a:r>
            <a:r>
              <a:rPr lang="fr-FR" b="1" dirty="0" err="1"/>
              <a:t>Borrim</a:t>
            </a:r>
            <a:r>
              <a:rPr lang="fr-FR" b="1" dirty="0"/>
              <a:t> entretiennent une certaine hostilité envers les races Leth qui les considèrent comme de vulgaires mammifères dénués d’intelligence.</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Borrim</a:t>
            </a:r>
            <a:endParaRPr lang="en-US" sz="4400" b="1" dirty="0">
              <a:solidFill>
                <a:srgbClr val="FFC000"/>
              </a:solidFill>
            </a:endParaRPr>
          </a:p>
        </p:txBody>
      </p:sp>
      <p:sp>
        <p:nvSpPr>
          <p:cNvPr id="20" name="Soleil 19">
            <a:extLst>
              <a:ext uri="{FF2B5EF4-FFF2-40B4-BE49-F238E27FC236}">
                <a16:creationId xmlns:a16="http://schemas.microsoft.com/office/drawing/2014/main" id="{C26C42E1-7DA5-46CA-82B3-BC814FA173DA}"/>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1342361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Galrim</a:t>
            </a:r>
            <a:r>
              <a:rPr lang="fr-FR" b="1" dirty="0"/>
              <a:t> (Homme-Gorille) ont été conçus par l’union de </a:t>
            </a:r>
            <a:r>
              <a:rPr lang="fr-FR" b="1" dirty="0" err="1"/>
              <a:t>Ketil</a:t>
            </a:r>
            <a:r>
              <a:rPr lang="fr-FR" b="1" dirty="0"/>
              <a:t> et </a:t>
            </a:r>
            <a:r>
              <a:rPr lang="fr-FR" b="1" dirty="0" err="1"/>
              <a:t>Labariel</a:t>
            </a:r>
            <a:r>
              <a:rPr lang="fr-FR" b="1" dirty="0"/>
              <a:t>. A l’apparence de Gorilles, ils sont néanmoins doté d’une certaine intelligence.</a:t>
            </a:r>
          </a:p>
          <a:p>
            <a:pPr marL="102870"/>
            <a:r>
              <a:rPr lang="fr-FR" b="1" dirty="0"/>
              <a:t>Les </a:t>
            </a:r>
            <a:r>
              <a:rPr lang="fr-FR" b="1" dirty="0" err="1"/>
              <a:t>Galrim</a:t>
            </a:r>
            <a:r>
              <a:rPr lang="fr-FR" b="1" dirty="0"/>
              <a:t> détestent les races Leth au point d’être capable de les attaquer sans raisons.</a:t>
            </a:r>
          </a:p>
          <a:p>
            <a:pPr marL="102870"/>
            <a:r>
              <a:rPr lang="fr-FR" b="1" dirty="0"/>
              <a:t>Les </a:t>
            </a:r>
            <a:r>
              <a:rPr lang="fr-FR" b="1" dirty="0" err="1"/>
              <a:t>Galrim</a:t>
            </a:r>
            <a:r>
              <a:rPr lang="fr-FR" b="1" dirty="0"/>
              <a:t> vivent à l’état presque sauvage et se servent de vrais Gorilles pour manipuler leurs proies.</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Galrim</a:t>
            </a:r>
            <a:endParaRPr lang="en-US" sz="4400" b="1" dirty="0">
              <a:solidFill>
                <a:srgbClr val="FFC000"/>
              </a:solidFill>
            </a:endParaRPr>
          </a:p>
        </p:txBody>
      </p:sp>
      <p:sp>
        <p:nvSpPr>
          <p:cNvPr id="21" name="Soleil 20">
            <a:extLst>
              <a:ext uri="{FF2B5EF4-FFF2-40B4-BE49-F238E27FC236}">
                <a16:creationId xmlns:a16="http://schemas.microsoft.com/office/drawing/2014/main" id="{DCB6F73E-9FFD-411C-8509-A8B3C39CE505}"/>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8082859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Vanrim</a:t>
            </a:r>
            <a:r>
              <a:rPr lang="fr-FR" b="1" dirty="0"/>
              <a:t> (Homme-Chauve-souris) ont été créés par la divinité inférieure </a:t>
            </a:r>
            <a:r>
              <a:rPr lang="fr-FR" b="1" dirty="0" err="1"/>
              <a:t>Ketil</a:t>
            </a:r>
            <a:r>
              <a:rPr lang="fr-FR" b="1" dirty="0"/>
              <a:t> qui voulait en faire ses messagers. Cependant, la divinité inférieure Kell s’y opposa et les maudit, les obligeant à souffrir à la lumière du jour au point de prendre feu et même en mourir.</a:t>
            </a:r>
          </a:p>
          <a:p>
            <a:pPr marL="102870"/>
            <a:r>
              <a:rPr lang="fr-FR" b="1" dirty="0"/>
              <a:t>Les </a:t>
            </a:r>
            <a:r>
              <a:rPr lang="fr-FR" b="1" dirty="0" err="1"/>
              <a:t>Vanrim</a:t>
            </a:r>
            <a:r>
              <a:rPr lang="fr-FR" b="1" dirty="0"/>
              <a:t> sont considérés comme les « faucheurs » de la divinité inférieure </a:t>
            </a:r>
            <a:r>
              <a:rPr lang="fr-FR" b="1" dirty="0" err="1"/>
              <a:t>Ketil</a:t>
            </a:r>
            <a:r>
              <a:rPr lang="fr-FR" b="1" dirty="0"/>
              <a:t>.</a:t>
            </a:r>
          </a:p>
          <a:p>
            <a:pPr marL="102870"/>
            <a:r>
              <a:rPr lang="fr-FR" b="1" dirty="0"/>
              <a:t>Les </a:t>
            </a:r>
            <a:r>
              <a:rPr lang="fr-FR" b="1" dirty="0" err="1"/>
              <a:t>Vanrim</a:t>
            </a:r>
            <a:r>
              <a:rPr lang="fr-FR" b="1" dirty="0"/>
              <a:t> sont connus comme étant « amicaux » envers les morts-vivants et les Vampires.</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Vanrim</a:t>
            </a:r>
            <a:endParaRPr lang="en-US" sz="4400" b="1" dirty="0">
              <a:solidFill>
                <a:srgbClr val="FFC000"/>
              </a:solidFill>
            </a:endParaRPr>
          </a:p>
        </p:txBody>
      </p:sp>
      <p:sp>
        <p:nvSpPr>
          <p:cNvPr id="22" name="Soleil 21">
            <a:extLst>
              <a:ext uri="{FF2B5EF4-FFF2-40B4-BE49-F238E27FC236}">
                <a16:creationId xmlns:a16="http://schemas.microsoft.com/office/drawing/2014/main" id="{5DC5F3B7-5DDB-4CBB-82FA-6E7861286294}"/>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059511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Essrim</a:t>
            </a:r>
            <a:r>
              <a:rPr lang="fr-FR" b="1" dirty="0"/>
              <a:t> (Homme-Lézard) sont des humanoïdes reptiliens de grande taille. Ils ont été créés lors d’un défi entre la divinité Miriniel et </a:t>
            </a:r>
            <a:r>
              <a:rPr lang="fr-FR" b="1" dirty="0" err="1"/>
              <a:t>Ketil</a:t>
            </a:r>
            <a:r>
              <a:rPr lang="fr-FR" b="1" dirty="0"/>
              <a:t>.</a:t>
            </a:r>
          </a:p>
          <a:p>
            <a:pPr marL="102870"/>
            <a:r>
              <a:rPr lang="fr-FR" b="1" dirty="0"/>
              <a:t>Les </a:t>
            </a:r>
            <a:r>
              <a:rPr lang="fr-FR" b="1" dirty="0" err="1"/>
              <a:t>Essrim</a:t>
            </a:r>
            <a:r>
              <a:rPr lang="fr-FR" b="1" dirty="0"/>
              <a:t> se considèrent tous égaux dans un même clan.</a:t>
            </a:r>
          </a:p>
          <a:p>
            <a:pPr marL="102870"/>
            <a:r>
              <a:rPr lang="fr-FR" b="1" dirty="0"/>
              <a:t>Les </a:t>
            </a:r>
            <a:r>
              <a:rPr lang="fr-FR" b="1" dirty="0" err="1"/>
              <a:t>Essrim</a:t>
            </a:r>
            <a:r>
              <a:rPr lang="fr-FR" b="1" dirty="0"/>
              <a:t> sont parfois décris comme descendants des Dragons dans certains récits.</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Essrim</a:t>
            </a:r>
            <a:endParaRPr lang="en-US" sz="4400" b="1" dirty="0">
              <a:solidFill>
                <a:srgbClr val="FFC000"/>
              </a:solidFill>
            </a:endParaRPr>
          </a:p>
        </p:txBody>
      </p:sp>
      <p:sp>
        <p:nvSpPr>
          <p:cNvPr id="23" name="Soleil 22">
            <a:extLst>
              <a:ext uri="{FF2B5EF4-FFF2-40B4-BE49-F238E27FC236}">
                <a16:creationId xmlns:a16="http://schemas.microsoft.com/office/drawing/2014/main" id="{4D736B66-AB42-463A-84DD-DAB810FFB318}"/>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557601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77500" lnSpcReduction="20000"/>
          </a:bodyPr>
          <a:lstStyle/>
          <a:p>
            <a:pPr marL="102870"/>
            <a:r>
              <a:rPr lang="en-US" b="1" dirty="0"/>
              <a:t>Les </a:t>
            </a:r>
            <a:r>
              <a:rPr lang="fr-FR" b="1" dirty="0"/>
              <a:t>Primaleth</a:t>
            </a:r>
            <a:r>
              <a:rPr lang="en-US" b="1" dirty="0"/>
              <a:t> (</a:t>
            </a:r>
            <a:r>
              <a:rPr lang="fr-FR" b="1" dirty="0"/>
              <a:t>Elfes</a:t>
            </a:r>
            <a:r>
              <a:rPr lang="en-US" b="1" dirty="0"/>
              <a:t> </a:t>
            </a:r>
            <a:r>
              <a:rPr lang="fr-FR" b="1" dirty="0"/>
              <a:t>Primaires</a:t>
            </a:r>
            <a:r>
              <a:rPr lang="en-US" b="1" dirty="0"/>
              <a:t>) furent la toute première race intelligente créée en Thenesios. La déesse Azéal voulu créer des êtres capables de penser, construire et se souvenir. Elle se prit pour modèle. Ceci offusqua grandement Inkor, la divinité de la mort. Ce dernier décida de créer un fléau qui inssuflerai la peur et le désespoir ainsi que la mort chez les Primaleth, il créa Nisdaal, l’ancêtre des dragons, créature gigantesque et destructrice qui avait pour but de détruire la creation d’Azéal. La déesse de la vie se refusait à voir sa creation être conduit au néant ainsi et offrit une partie de son essence divine à un enfant à naître, Kovan. Il avait pour destinée de sauver les siens en se sacrifiant pou vaincre Nisdaal. Cela arriva donc. Les Primaleth purent perdurer des millénaires. Mais, leur destin en Thenesios s’arrêta, Azéal les appela auprès d’elle, sur son plan où ils continueraient de vivre.</a:t>
            </a:r>
          </a:p>
          <a:p>
            <a:pPr marL="102870"/>
            <a:r>
              <a:rPr lang="en-US" b="1" dirty="0"/>
              <a:t>Les Primaleth seront également le modèle utilisé par Azéal pour la création des Azeleth.</a:t>
            </a:r>
          </a:p>
          <a:p>
            <a:pPr marL="102870"/>
            <a:r>
              <a:rPr lang="en-US" b="1" dirty="0"/>
              <a:t>La déesse Thariss prendra l’apparence d’une Primaleth lorsqu’elle choisira de passer sa vie auprès de l’être divin, Kovan, lui-même Primaleth.</a:t>
            </a:r>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353625" y="5929687"/>
            <a:ext cx="4247651" cy="776922"/>
          </a:xfrm>
        </p:spPr>
        <p:txBody>
          <a:bodyPr vert="horz" lIns="91440" tIns="45720" rIns="91440" bIns="45720" rtlCol="0" anchor="b">
            <a:normAutofit/>
          </a:bodyPr>
          <a:lstStyle/>
          <a:p>
            <a:pPr>
              <a:lnSpc>
                <a:spcPct val="90000"/>
              </a:lnSpc>
            </a:pPr>
            <a:r>
              <a:rPr lang="en-US" sz="4400" b="1" dirty="0">
                <a:solidFill>
                  <a:srgbClr val="FFC000"/>
                </a:solidFill>
              </a:rPr>
              <a:t>Les Primaleth</a:t>
            </a:r>
          </a:p>
        </p:txBody>
      </p:sp>
      <p:sp>
        <p:nvSpPr>
          <p:cNvPr id="9" name="Soleil 8">
            <a:extLst>
              <a:ext uri="{FF2B5EF4-FFF2-40B4-BE49-F238E27FC236}">
                <a16:creationId xmlns:a16="http://schemas.microsoft.com/office/drawing/2014/main" id="{E6B5B78D-843D-436D-9987-BC00C0C277C4}"/>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3488130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Leyrim</a:t>
            </a:r>
            <a:r>
              <a:rPr lang="fr-FR" b="1" dirty="0"/>
              <a:t> (Homme-Félin) ont été créés, selon eux, par une divinité du nom de </a:t>
            </a:r>
            <a:r>
              <a:rPr lang="fr-FR" b="1" dirty="0" err="1"/>
              <a:t>Kaj’Tan</a:t>
            </a:r>
            <a:r>
              <a:rPr lang="fr-FR" b="1" dirty="0"/>
              <a:t>, à vrai dire, il s’agit de leur version de la divinité inférieure </a:t>
            </a:r>
            <a:r>
              <a:rPr lang="fr-FR" b="1" dirty="0" err="1"/>
              <a:t>Labariel</a:t>
            </a:r>
            <a:r>
              <a:rPr lang="fr-FR" b="1" dirty="0"/>
              <a:t>. Ils ont une apparence d’humanoïde félin. Leur aspect peut varié entre celui d’un tigre, d’un lion, d’un chat ou d’un autre félin.</a:t>
            </a:r>
          </a:p>
          <a:p>
            <a:pPr marL="102870"/>
            <a:r>
              <a:rPr lang="fr-FR" b="1" dirty="0"/>
              <a:t>Les </a:t>
            </a:r>
            <a:r>
              <a:rPr lang="fr-FR" b="1" dirty="0" err="1"/>
              <a:t>Leyrim</a:t>
            </a:r>
            <a:r>
              <a:rPr lang="fr-FR" b="1" dirty="0"/>
              <a:t> sont réputés pour leurs chansons et leur musique.</a:t>
            </a:r>
          </a:p>
          <a:p>
            <a:pPr marL="102870"/>
            <a:r>
              <a:rPr lang="fr-FR" b="1" dirty="0"/>
              <a:t>Les </a:t>
            </a:r>
            <a:r>
              <a:rPr lang="fr-FR" b="1" dirty="0" err="1"/>
              <a:t>Leyrim</a:t>
            </a:r>
            <a:r>
              <a:rPr lang="fr-FR" b="1" dirty="0"/>
              <a:t> ont été les esclaves des Nordiques durant la seconde invasion nordique.</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Leyrim</a:t>
            </a:r>
            <a:endParaRPr lang="en-US" sz="4400" b="1" dirty="0">
              <a:solidFill>
                <a:srgbClr val="FFC000"/>
              </a:solidFill>
            </a:endParaRPr>
          </a:p>
        </p:txBody>
      </p:sp>
      <p:sp>
        <p:nvSpPr>
          <p:cNvPr id="24" name="Soleil 23">
            <a:extLst>
              <a:ext uri="{FF2B5EF4-FFF2-40B4-BE49-F238E27FC236}">
                <a16:creationId xmlns:a16="http://schemas.microsoft.com/office/drawing/2014/main" id="{6DAAEB13-E19F-49CA-AB17-025CEDDEA1FD}"/>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9300582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Azerim</a:t>
            </a:r>
            <a:r>
              <a:rPr lang="fr-FR" b="1" dirty="0"/>
              <a:t> (Homme du désert) étaient d’anciens Impériaux qui ont migrés au Soleil-Levant lors de la première invasion Nordique. Ils vénèrent tout de même </a:t>
            </a:r>
            <a:r>
              <a:rPr lang="fr-FR" b="1" dirty="0" err="1"/>
              <a:t>Akaton</a:t>
            </a:r>
            <a:r>
              <a:rPr lang="fr-FR" b="1" dirty="0"/>
              <a:t> et Azéal.</a:t>
            </a:r>
          </a:p>
          <a:p>
            <a:pPr marL="102870"/>
            <a:r>
              <a:rPr lang="fr-FR" b="1" dirty="0"/>
              <a:t>Les </a:t>
            </a:r>
            <a:r>
              <a:rPr lang="fr-FR" b="1" dirty="0" err="1"/>
              <a:t>Azerim</a:t>
            </a:r>
            <a:r>
              <a:rPr lang="fr-FR" b="1" dirty="0"/>
              <a:t> sont réputés pour leur talent au maniement des armes.</a:t>
            </a:r>
          </a:p>
          <a:p>
            <a:pPr marL="102870"/>
            <a:r>
              <a:rPr lang="fr-FR" b="1" dirty="0"/>
              <a:t>Les </a:t>
            </a:r>
            <a:r>
              <a:rPr lang="fr-FR" b="1" dirty="0" err="1"/>
              <a:t>Azerim</a:t>
            </a:r>
            <a:r>
              <a:rPr lang="fr-FR" b="1" dirty="0"/>
              <a:t> sont connus comme étant rarement des magiciens.</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Azerim</a:t>
            </a:r>
            <a:endParaRPr lang="en-US" sz="4400" b="1" dirty="0">
              <a:solidFill>
                <a:srgbClr val="FFC000"/>
              </a:solidFill>
            </a:endParaRPr>
          </a:p>
        </p:txBody>
      </p:sp>
      <p:sp>
        <p:nvSpPr>
          <p:cNvPr id="25" name="Soleil 24">
            <a:extLst>
              <a:ext uri="{FF2B5EF4-FFF2-40B4-BE49-F238E27FC236}">
                <a16:creationId xmlns:a16="http://schemas.microsoft.com/office/drawing/2014/main" id="{54BD63BB-11D9-4EC2-BD9B-70D9846D661A}"/>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340562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Kazrim</a:t>
            </a:r>
            <a:r>
              <a:rPr lang="fr-FR" b="1" dirty="0"/>
              <a:t> (Nain) sont un peuple ayant été créés par l’être divin </a:t>
            </a:r>
            <a:r>
              <a:rPr lang="fr-FR" b="1" dirty="0" err="1"/>
              <a:t>Mehk</a:t>
            </a:r>
            <a:r>
              <a:rPr lang="fr-FR" b="1" dirty="0"/>
              <a:t> avec l’autorisation d’Azéal. Physiquement humains, ils sont néanmoins plus petits, environ 1 mètre 60 pour les plus grands. Ils sont très robustes et vivent sous la roche.</a:t>
            </a:r>
          </a:p>
          <a:p>
            <a:pPr marL="102870"/>
            <a:r>
              <a:rPr lang="fr-FR" b="1" dirty="0"/>
              <a:t>Les </a:t>
            </a:r>
            <a:r>
              <a:rPr lang="fr-FR" b="1" dirty="0" err="1"/>
              <a:t>Kazrim</a:t>
            </a:r>
            <a:r>
              <a:rPr lang="fr-FR" b="1" dirty="0"/>
              <a:t> sont réputés comme étant les meilleurs forgerons du monde.</a:t>
            </a:r>
          </a:p>
          <a:p>
            <a:pPr marL="102870"/>
            <a:r>
              <a:rPr lang="fr-FR" b="1" dirty="0"/>
              <a:t>Les </a:t>
            </a:r>
            <a:r>
              <a:rPr lang="fr-FR" b="1" dirty="0" err="1"/>
              <a:t>Kazrim</a:t>
            </a:r>
            <a:r>
              <a:rPr lang="fr-FR" b="1" dirty="0"/>
              <a:t> ont alimentés beaucoup de légendes lors de leur disparition.</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a:extLst>
              <a:ext uri="{FF2B5EF4-FFF2-40B4-BE49-F238E27FC236}">
                <a16:creationId xmlns:a16="http://schemas.microsoft.com/office/drawing/2014/main" id="{6DAD457D-E79F-42E7-9F59-FE5CEC87EF4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971567" y="0"/>
            <a:ext cx="278915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Kazrim</a:t>
            </a:r>
            <a:endParaRPr lang="en-US" sz="4400" b="1" dirty="0">
              <a:solidFill>
                <a:srgbClr val="FFC000"/>
              </a:solidFill>
            </a:endParaRPr>
          </a:p>
        </p:txBody>
      </p:sp>
      <p:sp>
        <p:nvSpPr>
          <p:cNvPr id="26" name="Soleil 25">
            <a:extLst>
              <a:ext uri="{FF2B5EF4-FFF2-40B4-BE49-F238E27FC236}">
                <a16:creationId xmlns:a16="http://schemas.microsoft.com/office/drawing/2014/main" id="{9D17B375-1D7A-496E-BFF0-3BC1C99446B9}"/>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8606291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Nalrim</a:t>
            </a:r>
            <a:r>
              <a:rPr lang="fr-FR" b="1" dirty="0"/>
              <a:t> (Homme-Renard) sont un peuple assez jeune ayant été créés par la divinité </a:t>
            </a:r>
            <a:r>
              <a:rPr lang="fr-FR" b="1" dirty="0" err="1"/>
              <a:t>Sif</a:t>
            </a:r>
            <a:r>
              <a:rPr lang="fr-FR" b="1" dirty="0"/>
              <a:t> lorsque les </a:t>
            </a:r>
            <a:r>
              <a:rPr lang="fr-FR" b="1" dirty="0" err="1"/>
              <a:t>Wulrim</a:t>
            </a:r>
            <a:r>
              <a:rPr lang="fr-FR" b="1" dirty="0"/>
              <a:t> (homme-loup) devinrent de véritables loups. Ils ont un pelage roux et blanc. Ils vivent dans la région de </a:t>
            </a:r>
            <a:r>
              <a:rPr lang="fr-FR" b="1" dirty="0" err="1"/>
              <a:t>Kaalmern</a:t>
            </a:r>
            <a:r>
              <a:rPr lang="fr-FR" b="1" dirty="0"/>
              <a:t>.</a:t>
            </a:r>
          </a:p>
          <a:p>
            <a:pPr marL="102870"/>
            <a:r>
              <a:rPr lang="fr-FR" b="1" dirty="0"/>
              <a:t>Les </a:t>
            </a:r>
            <a:r>
              <a:rPr lang="fr-FR" b="1" dirty="0" err="1"/>
              <a:t>Nalrim</a:t>
            </a:r>
            <a:r>
              <a:rPr lang="fr-FR" b="1" dirty="0"/>
              <a:t> sont réputés pour leur talent de conteurs.</a:t>
            </a:r>
          </a:p>
          <a:p>
            <a:pPr marL="102870"/>
            <a:r>
              <a:rPr lang="fr-FR" b="1" dirty="0"/>
              <a:t>Les </a:t>
            </a:r>
            <a:r>
              <a:rPr lang="fr-FR" b="1" dirty="0" err="1"/>
              <a:t>Nalrim</a:t>
            </a:r>
            <a:r>
              <a:rPr lang="fr-FR" b="1" dirty="0"/>
              <a:t> ont une réputation d’êtres malins et sournois.</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a:extLst>
              <a:ext uri="{FF2B5EF4-FFF2-40B4-BE49-F238E27FC236}">
                <a16:creationId xmlns:a16="http://schemas.microsoft.com/office/drawing/2014/main" id="{6DAD457D-E79F-42E7-9F59-FE5CEC87EF4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971567"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a:extLst>
              <a:ext uri="{FF2B5EF4-FFF2-40B4-BE49-F238E27FC236}">
                <a16:creationId xmlns:a16="http://schemas.microsoft.com/office/drawing/2014/main" id="{5103B54A-05E3-4C00-B777-1085189D0563}"/>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971566" y="-12"/>
            <a:ext cx="2789152" cy="6858012"/>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Nalrim</a:t>
            </a:r>
            <a:endParaRPr lang="en-US" sz="4400" b="1" dirty="0">
              <a:solidFill>
                <a:srgbClr val="FFC000"/>
              </a:solidFill>
            </a:endParaRPr>
          </a:p>
        </p:txBody>
      </p:sp>
      <p:sp>
        <p:nvSpPr>
          <p:cNvPr id="27" name="Soleil 26">
            <a:extLst>
              <a:ext uri="{FF2B5EF4-FFF2-40B4-BE49-F238E27FC236}">
                <a16:creationId xmlns:a16="http://schemas.microsoft.com/office/drawing/2014/main" id="{0E2A284B-6F67-4FAD-8CFF-F61F4D89BCE6}"/>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9480134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Tengrim</a:t>
            </a:r>
            <a:r>
              <a:rPr lang="fr-FR" b="1" dirty="0"/>
              <a:t> (Homme-Oiseau) ont été créés par Ragabel, la divinité inférieure des cieux et des vents. Ils ont l’apparence d’aigles, de faucons et de corbeaux. Ils furent créés lors de la création de la terre pour les Vaaleth de Azéal.</a:t>
            </a:r>
          </a:p>
          <a:p>
            <a:pPr marL="102870"/>
            <a:r>
              <a:rPr lang="fr-FR" b="1" dirty="0"/>
              <a:t>Les </a:t>
            </a:r>
            <a:r>
              <a:rPr lang="fr-FR" b="1" dirty="0" err="1"/>
              <a:t>Tengrim</a:t>
            </a:r>
            <a:r>
              <a:rPr lang="fr-FR" b="1" dirty="0"/>
              <a:t> sont un peuple assez isolationniste.</a:t>
            </a:r>
          </a:p>
          <a:p>
            <a:pPr marL="102870"/>
            <a:r>
              <a:rPr lang="fr-FR" b="1" dirty="0"/>
              <a:t>Les </a:t>
            </a:r>
            <a:r>
              <a:rPr lang="fr-FR" b="1" dirty="0" err="1"/>
              <a:t>Tengrim</a:t>
            </a:r>
            <a:r>
              <a:rPr lang="fr-FR" b="1" dirty="0"/>
              <a:t> voyagent rarement.</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a:extLst>
              <a:ext uri="{FF2B5EF4-FFF2-40B4-BE49-F238E27FC236}">
                <a16:creationId xmlns:a16="http://schemas.microsoft.com/office/drawing/2014/main" id="{6DAD457D-E79F-42E7-9F59-FE5CEC87EF4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971567"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a:extLst>
              <a:ext uri="{FF2B5EF4-FFF2-40B4-BE49-F238E27FC236}">
                <a16:creationId xmlns:a16="http://schemas.microsoft.com/office/drawing/2014/main" id="{5103B54A-05E3-4C00-B777-1085189D0563}"/>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971566" y="-12"/>
            <a:ext cx="2789152" cy="6858012"/>
          </a:xfrm>
          <a:prstGeom prst="rect">
            <a:avLst/>
          </a:prstGeom>
          <a:noFill/>
          <a:extLst>
            <a:ext uri="{909E8E84-426E-40DD-AFC4-6F175D3DCCD1}">
              <a14:hiddenFill xmlns:a14="http://schemas.microsoft.com/office/drawing/2010/main">
                <a:solidFill>
                  <a:srgbClr val="FFFFFF"/>
                </a:solidFill>
              </a14:hiddenFill>
            </a:ext>
          </a:extLst>
        </p:spPr>
      </p:pic>
      <p:pic>
        <p:nvPicPr>
          <p:cNvPr id="28674" name="Picture 2">
            <a:extLst>
              <a:ext uri="{FF2B5EF4-FFF2-40B4-BE49-F238E27FC236}">
                <a16:creationId xmlns:a16="http://schemas.microsoft.com/office/drawing/2014/main" id="{EB7AC075-2D3D-4E02-9377-BFDA756C7E80}"/>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971562" y="0"/>
            <a:ext cx="278915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Tengrim</a:t>
            </a:r>
            <a:endParaRPr lang="en-US" sz="4400" b="1" dirty="0">
              <a:solidFill>
                <a:srgbClr val="FFC000"/>
              </a:solidFill>
            </a:endParaRPr>
          </a:p>
        </p:txBody>
      </p:sp>
      <p:sp>
        <p:nvSpPr>
          <p:cNvPr id="28" name="Soleil 27">
            <a:extLst>
              <a:ext uri="{FF2B5EF4-FFF2-40B4-BE49-F238E27FC236}">
                <a16:creationId xmlns:a16="http://schemas.microsoft.com/office/drawing/2014/main" id="{50289660-27F1-4140-BB55-F1A4303AE862}"/>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0382027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Merrim</a:t>
            </a:r>
            <a:r>
              <a:rPr lang="fr-FR" b="1" dirty="0"/>
              <a:t> (Homme-Poisson) ont été créés par Miriniel car elle trouvait que certaines parties des océans étaient trop vide. Elle leur créa une faille abyssale dans laquelle ils pourraient vivre en paix.</a:t>
            </a:r>
          </a:p>
          <a:p>
            <a:pPr marL="102870"/>
            <a:r>
              <a:rPr lang="fr-FR" b="1" dirty="0"/>
              <a:t>Les </a:t>
            </a:r>
            <a:r>
              <a:rPr lang="fr-FR" b="1" dirty="0" err="1"/>
              <a:t>Merrim</a:t>
            </a:r>
            <a:r>
              <a:rPr lang="fr-FR" b="1" dirty="0"/>
              <a:t> ont besoin de s’humidifier la peau une fois par jour sur sol terrestre.</a:t>
            </a:r>
          </a:p>
          <a:p>
            <a:pPr marL="102870"/>
            <a:r>
              <a:rPr lang="fr-FR" b="1" dirty="0"/>
              <a:t>Les </a:t>
            </a:r>
            <a:r>
              <a:rPr lang="fr-FR" b="1" dirty="0" err="1"/>
              <a:t>Merrim</a:t>
            </a:r>
            <a:r>
              <a:rPr lang="fr-FR" b="1" dirty="0"/>
              <a:t> sont de grands adeptes de l’alchimie et de la botanique.</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a:extLst>
              <a:ext uri="{FF2B5EF4-FFF2-40B4-BE49-F238E27FC236}">
                <a16:creationId xmlns:a16="http://schemas.microsoft.com/office/drawing/2014/main" id="{6DAD457D-E79F-42E7-9F59-FE5CEC87EF4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971567"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a:extLst>
              <a:ext uri="{FF2B5EF4-FFF2-40B4-BE49-F238E27FC236}">
                <a16:creationId xmlns:a16="http://schemas.microsoft.com/office/drawing/2014/main" id="{5103B54A-05E3-4C00-B777-1085189D0563}"/>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971566" y="-12"/>
            <a:ext cx="2789152" cy="6858012"/>
          </a:xfrm>
          <a:prstGeom prst="rect">
            <a:avLst/>
          </a:prstGeom>
          <a:noFill/>
          <a:extLst>
            <a:ext uri="{909E8E84-426E-40DD-AFC4-6F175D3DCCD1}">
              <a14:hiddenFill xmlns:a14="http://schemas.microsoft.com/office/drawing/2010/main">
                <a:solidFill>
                  <a:srgbClr val="FFFFFF"/>
                </a:solidFill>
              </a14:hiddenFill>
            </a:ext>
          </a:extLst>
        </p:spPr>
      </p:pic>
      <p:pic>
        <p:nvPicPr>
          <p:cNvPr id="28674" name="Picture 2">
            <a:extLst>
              <a:ext uri="{FF2B5EF4-FFF2-40B4-BE49-F238E27FC236}">
                <a16:creationId xmlns:a16="http://schemas.microsoft.com/office/drawing/2014/main" id="{EB7AC075-2D3D-4E02-9377-BFDA756C7E80}"/>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971562"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9698" name="Picture 2">
            <a:extLst>
              <a:ext uri="{FF2B5EF4-FFF2-40B4-BE49-F238E27FC236}">
                <a16:creationId xmlns:a16="http://schemas.microsoft.com/office/drawing/2014/main" id="{D2915D52-C455-4200-B834-D31DF1BF20B0}"/>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971557" y="-13"/>
            <a:ext cx="2789151" cy="6858013"/>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Merrim</a:t>
            </a:r>
            <a:endParaRPr lang="en-US" sz="4400" b="1" dirty="0">
              <a:solidFill>
                <a:srgbClr val="FFC000"/>
              </a:solidFill>
            </a:endParaRPr>
          </a:p>
        </p:txBody>
      </p:sp>
      <p:sp>
        <p:nvSpPr>
          <p:cNvPr id="29" name="Soleil 28">
            <a:extLst>
              <a:ext uri="{FF2B5EF4-FFF2-40B4-BE49-F238E27FC236}">
                <a16:creationId xmlns:a16="http://schemas.microsoft.com/office/drawing/2014/main" id="{2F08A84E-2853-4C26-A321-7B7B80D47BBB}"/>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9475272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Norrim (Nordique) sont un peuple humain de grande taille vivant dans les territoires froids tel que Ventre-Glace. Ils ont été créés par </a:t>
            </a:r>
            <a:r>
              <a:rPr lang="fr-FR" b="1" dirty="0" err="1"/>
              <a:t>Ketil</a:t>
            </a:r>
            <a:r>
              <a:rPr lang="fr-FR" b="1" dirty="0"/>
              <a:t> à la demande de l’être divin </a:t>
            </a:r>
            <a:r>
              <a:rPr lang="fr-FR" b="1" dirty="0" err="1"/>
              <a:t>Raktor</a:t>
            </a:r>
            <a:r>
              <a:rPr lang="fr-FR" b="1" dirty="0"/>
              <a:t>.</a:t>
            </a:r>
          </a:p>
          <a:p>
            <a:pPr marL="102870"/>
            <a:r>
              <a:rPr lang="fr-FR" b="1" dirty="0"/>
              <a:t>Les Norrim détestent les races Leth.</a:t>
            </a:r>
          </a:p>
          <a:p>
            <a:pPr marL="102870"/>
            <a:r>
              <a:rPr lang="fr-FR" b="1" dirty="0"/>
              <a:t>Les Norrim vivent divisés en plusieurs clans, et ils sont tous dirigés par un roi ou une reine.</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a:extLst>
              <a:ext uri="{FF2B5EF4-FFF2-40B4-BE49-F238E27FC236}">
                <a16:creationId xmlns:a16="http://schemas.microsoft.com/office/drawing/2014/main" id="{6DAD457D-E79F-42E7-9F59-FE5CEC87EF4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971567"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a:extLst>
              <a:ext uri="{FF2B5EF4-FFF2-40B4-BE49-F238E27FC236}">
                <a16:creationId xmlns:a16="http://schemas.microsoft.com/office/drawing/2014/main" id="{5103B54A-05E3-4C00-B777-1085189D0563}"/>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971566" y="-12"/>
            <a:ext cx="2789152" cy="6858012"/>
          </a:xfrm>
          <a:prstGeom prst="rect">
            <a:avLst/>
          </a:prstGeom>
          <a:noFill/>
          <a:extLst>
            <a:ext uri="{909E8E84-426E-40DD-AFC4-6F175D3DCCD1}">
              <a14:hiddenFill xmlns:a14="http://schemas.microsoft.com/office/drawing/2010/main">
                <a:solidFill>
                  <a:srgbClr val="FFFFFF"/>
                </a:solidFill>
              </a14:hiddenFill>
            </a:ext>
          </a:extLst>
        </p:spPr>
      </p:pic>
      <p:pic>
        <p:nvPicPr>
          <p:cNvPr id="28674" name="Picture 2">
            <a:extLst>
              <a:ext uri="{FF2B5EF4-FFF2-40B4-BE49-F238E27FC236}">
                <a16:creationId xmlns:a16="http://schemas.microsoft.com/office/drawing/2014/main" id="{EB7AC075-2D3D-4E02-9377-BFDA756C7E80}"/>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971562"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9698" name="Picture 2">
            <a:extLst>
              <a:ext uri="{FF2B5EF4-FFF2-40B4-BE49-F238E27FC236}">
                <a16:creationId xmlns:a16="http://schemas.microsoft.com/office/drawing/2014/main" id="{D2915D52-C455-4200-B834-D31DF1BF20B0}"/>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971557" y="-13"/>
            <a:ext cx="2789151" cy="6858013"/>
          </a:xfrm>
          <a:prstGeom prst="rect">
            <a:avLst/>
          </a:prstGeom>
          <a:noFill/>
          <a:extLst>
            <a:ext uri="{909E8E84-426E-40DD-AFC4-6F175D3DCCD1}">
              <a14:hiddenFill xmlns:a14="http://schemas.microsoft.com/office/drawing/2010/main">
                <a:solidFill>
                  <a:srgbClr val="FFFFFF"/>
                </a:solidFill>
              </a14:hiddenFill>
            </a:ext>
          </a:extLst>
        </p:spPr>
      </p:pic>
      <p:pic>
        <p:nvPicPr>
          <p:cNvPr id="32770" name="Picture 2">
            <a:extLst>
              <a:ext uri="{FF2B5EF4-FFF2-40B4-BE49-F238E27FC236}">
                <a16:creationId xmlns:a16="http://schemas.microsoft.com/office/drawing/2014/main" id="{8FD60CEA-42A5-4886-9D10-F04EF70BAD6D}"/>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971510" y="0"/>
            <a:ext cx="27891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Norrim</a:t>
            </a:r>
            <a:endParaRPr lang="en-US" sz="4400" b="1" dirty="0">
              <a:solidFill>
                <a:srgbClr val="FFC000"/>
              </a:solidFill>
            </a:endParaRPr>
          </a:p>
        </p:txBody>
      </p:sp>
      <p:sp>
        <p:nvSpPr>
          <p:cNvPr id="30" name="Soleil 29">
            <a:extLst>
              <a:ext uri="{FF2B5EF4-FFF2-40B4-BE49-F238E27FC236}">
                <a16:creationId xmlns:a16="http://schemas.microsoft.com/office/drawing/2014/main" id="{5B57322B-067B-4D52-A3E3-86A17E678189}"/>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4383060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Isrim</a:t>
            </a:r>
            <a:r>
              <a:rPr lang="fr-FR" b="1" dirty="0"/>
              <a:t> (Impériaux) sont identiques aux </a:t>
            </a:r>
            <a:r>
              <a:rPr lang="fr-FR" b="1" dirty="0" err="1"/>
              <a:t>Relrim</a:t>
            </a:r>
            <a:r>
              <a:rPr lang="fr-FR" b="1" dirty="0"/>
              <a:t> bien qu’ils n’aient pas été créés par </a:t>
            </a:r>
            <a:r>
              <a:rPr lang="fr-FR" b="1" dirty="0" err="1"/>
              <a:t>Sif</a:t>
            </a:r>
            <a:r>
              <a:rPr lang="fr-FR" b="1" dirty="0"/>
              <a:t> mais par Azéal. Ils sont plus anciens que les </a:t>
            </a:r>
            <a:r>
              <a:rPr lang="fr-FR" b="1" dirty="0" err="1"/>
              <a:t>Relrim</a:t>
            </a:r>
            <a:r>
              <a:rPr lang="fr-FR" b="1" dirty="0"/>
              <a:t>.</a:t>
            </a:r>
          </a:p>
          <a:p>
            <a:pPr marL="102870"/>
            <a:r>
              <a:rPr lang="fr-FR" b="1" dirty="0"/>
              <a:t>Les </a:t>
            </a:r>
            <a:r>
              <a:rPr lang="fr-FR" b="1" dirty="0" err="1"/>
              <a:t>Isrim</a:t>
            </a:r>
            <a:r>
              <a:rPr lang="fr-FR" b="1" dirty="0"/>
              <a:t> sont les rivaux des Norrim.</a:t>
            </a:r>
          </a:p>
          <a:p>
            <a:pPr marL="102870"/>
            <a:r>
              <a:rPr lang="fr-FR" b="1" dirty="0"/>
              <a:t>Les </a:t>
            </a:r>
            <a:r>
              <a:rPr lang="fr-FR" b="1" dirty="0" err="1"/>
              <a:t>Isrim</a:t>
            </a:r>
            <a:r>
              <a:rPr lang="fr-FR" b="1" dirty="0"/>
              <a:t> se sentent supérieurs aux races Leth.</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a:extLst>
              <a:ext uri="{FF2B5EF4-FFF2-40B4-BE49-F238E27FC236}">
                <a16:creationId xmlns:a16="http://schemas.microsoft.com/office/drawing/2014/main" id="{6DAD457D-E79F-42E7-9F59-FE5CEC87EF4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971567"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a:extLst>
              <a:ext uri="{FF2B5EF4-FFF2-40B4-BE49-F238E27FC236}">
                <a16:creationId xmlns:a16="http://schemas.microsoft.com/office/drawing/2014/main" id="{5103B54A-05E3-4C00-B777-1085189D0563}"/>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971566" y="-12"/>
            <a:ext cx="2789152" cy="6858012"/>
          </a:xfrm>
          <a:prstGeom prst="rect">
            <a:avLst/>
          </a:prstGeom>
          <a:noFill/>
          <a:extLst>
            <a:ext uri="{909E8E84-426E-40DD-AFC4-6F175D3DCCD1}">
              <a14:hiddenFill xmlns:a14="http://schemas.microsoft.com/office/drawing/2010/main">
                <a:solidFill>
                  <a:srgbClr val="FFFFFF"/>
                </a:solidFill>
              </a14:hiddenFill>
            </a:ext>
          </a:extLst>
        </p:spPr>
      </p:pic>
      <p:pic>
        <p:nvPicPr>
          <p:cNvPr id="28674" name="Picture 2">
            <a:extLst>
              <a:ext uri="{FF2B5EF4-FFF2-40B4-BE49-F238E27FC236}">
                <a16:creationId xmlns:a16="http://schemas.microsoft.com/office/drawing/2014/main" id="{EB7AC075-2D3D-4E02-9377-BFDA756C7E80}"/>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971562"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9698" name="Picture 2">
            <a:extLst>
              <a:ext uri="{FF2B5EF4-FFF2-40B4-BE49-F238E27FC236}">
                <a16:creationId xmlns:a16="http://schemas.microsoft.com/office/drawing/2014/main" id="{D2915D52-C455-4200-B834-D31DF1BF20B0}"/>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971557" y="-13"/>
            <a:ext cx="2789151" cy="6858013"/>
          </a:xfrm>
          <a:prstGeom prst="rect">
            <a:avLst/>
          </a:prstGeom>
          <a:noFill/>
          <a:extLst>
            <a:ext uri="{909E8E84-426E-40DD-AFC4-6F175D3DCCD1}">
              <a14:hiddenFill xmlns:a14="http://schemas.microsoft.com/office/drawing/2010/main">
                <a:solidFill>
                  <a:srgbClr val="FFFFFF"/>
                </a:solidFill>
              </a14:hiddenFill>
            </a:ext>
          </a:extLst>
        </p:spPr>
      </p:pic>
      <p:pic>
        <p:nvPicPr>
          <p:cNvPr id="31746" name="Picture 2">
            <a:extLst>
              <a:ext uri="{FF2B5EF4-FFF2-40B4-BE49-F238E27FC236}">
                <a16:creationId xmlns:a16="http://schemas.microsoft.com/office/drawing/2014/main" id="{39B0D1D7-8887-416D-A256-F4821FFF5788}"/>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971542" y="-16"/>
            <a:ext cx="2789151" cy="6858016"/>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Isrim</a:t>
            </a:r>
            <a:endParaRPr lang="en-US" sz="4400" b="1" dirty="0">
              <a:solidFill>
                <a:srgbClr val="FFC000"/>
              </a:solidFill>
            </a:endParaRPr>
          </a:p>
        </p:txBody>
      </p:sp>
      <p:sp>
        <p:nvSpPr>
          <p:cNvPr id="30" name="Soleil 29">
            <a:extLst>
              <a:ext uri="{FF2B5EF4-FFF2-40B4-BE49-F238E27FC236}">
                <a16:creationId xmlns:a16="http://schemas.microsoft.com/office/drawing/2014/main" id="{8F7A4D98-E96D-4081-AF75-833AB1745FB2}"/>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9514360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Relrim</a:t>
            </a:r>
            <a:r>
              <a:rPr lang="fr-FR" b="1" dirty="0"/>
              <a:t> (Humains) sont </a:t>
            </a:r>
            <a:r>
              <a:rPr lang="fr-FR" b="1"/>
              <a:t>semblables aux </a:t>
            </a:r>
            <a:r>
              <a:rPr lang="fr-FR" b="1" dirty="0" err="1"/>
              <a:t>Isrim</a:t>
            </a:r>
            <a:r>
              <a:rPr lang="fr-FR" b="1" dirty="0"/>
              <a:t> bien qu’ils n’aient pas été créés par Azéal mais par </a:t>
            </a:r>
            <a:r>
              <a:rPr lang="fr-FR" b="1" dirty="0" err="1"/>
              <a:t>Sif</a:t>
            </a:r>
            <a:r>
              <a:rPr lang="fr-FR" b="1" dirty="0"/>
              <a:t>. Ils ont une culture très Chevaleresque là où les </a:t>
            </a:r>
            <a:r>
              <a:rPr lang="fr-FR" b="1" dirty="0" err="1"/>
              <a:t>Isrim</a:t>
            </a:r>
            <a:r>
              <a:rPr lang="fr-FR" b="1" dirty="0"/>
              <a:t> sont très Impérialistes.</a:t>
            </a:r>
          </a:p>
          <a:p>
            <a:pPr marL="102870"/>
            <a:r>
              <a:rPr lang="fr-FR" b="1" dirty="0"/>
              <a:t>Les </a:t>
            </a:r>
            <a:r>
              <a:rPr lang="fr-FR" b="1" dirty="0" err="1"/>
              <a:t>Relrim</a:t>
            </a:r>
            <a:r>
              <a:rPr lang="fr-FR" b="1" dirty="0"/>
              <a:t> sont la race la plus répandue en Thenesios.</a:t>
            </a:r>
          </a:p>
          <a:p>
            <a:pPr marL="102870"/>
            <a:r>
              <a:rPr lang="fr-FR" b="1" dirty="0"/>
              <a:t>Les </a:t>
            </a:r>
            <a:r>
              <a:rPr lang="fr-FR" b="1" dirty="0" err="1"/>
              <a:t>Relrim</a:t>
            </a:r>
            <a:r>
              <a:rPr lang="fr-FR" b="1" dirty="0"/>
              <a:t> ont toujours été très admiratifs des races Leth.</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a:extLst>
              <a:ext uri="{FF2B5EF4-FFF2-40B4-BE49-F238E27FC236}">
                <a16:creationId xmlns:a16="http://schemas.microsoft.com/office/drawing/2014/main" id="{6DAD457D-E79F-42E7-9F59-FE5CEC87EF4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971567"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a:extLst>
              <a:ext uri="{FF2B5EF4-FFF2-40B4-BE49-F238E27FC236}">
                <a16:creationId xmlns:a16="http://schemas.microsoft.com/office/drawing/2014/main" id="{5103B54A-05E3-4C00-B777-1085189D0563}"/>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971566" y="-12"/>
            <a:ext cx="2789152" cy="6858012"/>
          </a:xfrm>
          <a:prstGeom prst="rect">
            <a:avLst/>
          </a:prstGeom>
          <a:noFill/>
          <a:extLst>
            <a:ext uri="{909E8E84-426E-40DD-AFC4-6F175D3DCCD1}">
              <a14:hiddenFill xmlns:a14="http://schemas.microsoft.com/office/drawing/2010/main">
                <a:solidFill>
                  <a:srgbClr val="FFFFFF"/>
                </a:solidFill>
              </a14:hiddenFill>
            </a:ext>
          </a:extLst>
        </p:spPr>
      </p:pic>
      <p:pic>
        <p:nvPicPr>
          <p:cNvPr id="28674" name="Picture 2">
            <a:extLst>
              <a:ext uri="{FF2B5EF4-FFF2-40B4-BE49-F238E27FC236}">
                <a16:creationId xmlns:a16="http://schemas.microsoft.com/office/drawing/2014/main" id="{EB7AC075-2D3D-4E02-9377-BFDA756C7E80}"/>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971562"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9698" name="Picture 2">
            <a:extLst>
              <a:ext uri="{FF2B5EF4-FFF2-40B4-BE49-F238E27FC236}">
                <a16:creationId xmlns:a16="http://schemas.microsoft.com/office/drawing/2014/main" id="{D2915D52-C455-4200-B834-D31DF1BF20B0}"/>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971557" y="-13"/>
            <a:ext cx="2789151" cy="6858013"/>
          </a:xfrm>
          <a:prstGeom prst="rect">
            <a:avLst/>
          </a:prstGeom>
          <a:noFill/>
          <a:extLst>
            <a:ext uri="{909E8E84-426E-40DD-AFC4-6F175D3DCCD1}">
              <a14:hiddenFill xmlns:a14="http://schemas.microsoft.com/office/drawing/2010/main">
                <a:solidFill>
                  <a:srgbClr val="FFFFFF"/>
                </a:solidFill>
              </a14:hiddenFill>
            </a:ext>
          </a:extLst>
        </p:spPr>
      </p:pic>
      <p:pic>
        <p:nvPicPr>
          <p:cNvPr id="30722" name="Picture 2">
            <a:extLst>
              <a:ext uri="{FF2B5EF4-FFF2-40B4-BE49-F238E27FC236}">
                <a16:creationId xmlns:a16="http://schemas.microsoft.com/office/drawing/2014/main" id="{D6A0DB25-7241-4ED6-BE4F-BF751048C31E}"/>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961271" y="0"/>
            <a:ext cx="2799437"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Relrim</a:t>
            </a:r>
            <a:endParaRPr lang="en-US" sz="4400" b="1" dirty="0">
              <a:solidFill>
                <a:srgbClr val="FFC000"/>
              </a:solidFill>
            </a:endParaRPr>
          </a:p>
        </p:txBody>
      </p:sp>
      <p:sp>
        <p:nvSpPr>
          <p:cNvPr id="30" name="Soleil 29">
            <a:extLst>
              <a:ext uri="{FF2B5EF4-FFF2-40B4-BE49-F238E27FC236}">
                <a16:creationId xmlns:a16="http://schemas.microsoft.com/office/drawing/2014/main" id="{6AE0BF7B-4612-49DC-B98F-E910F52C4875}"/>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9155035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lnSpcReduction="10000"/>
          </a:bodyPr>
          <a:lstStyle/>
          <a:p>
            <a:pPr marL="102870"/>
            <a:r>
              <a:rPr lang="fr-FR" b="1" dirty="0"/>
              <a:t>Les </a:t>
            </a:r>
            <a:r>
              <a:rPr lang="fr-FR" b="1" dirty="0" err="1"/>
              <a:t>Aasirim</a:t>
            </a:r>
            <a:r>
              <a:rPr lang="fr-FR" b="1" dirty="0"/>
              <a:t> (homme de Lumière) ont vu le jour en même temps que les Tieffelins. Mais, au contraire de ces derniers, ils ont une apparence pure et une aura lumineuse. Ont suppose que c’est la divinité supérieure Azéal qui les a créé pour contrer les Tieffelins. Leur chevelure est blanche, les mâles n’ont pas de barbe ou alors une très fine et courte. Leurs yeux sont argentés et luisent dans l’obscurité. Ils ressemblent à des </a:t>
            </a:r>
            <a:r>
              <a:rPr lang="fr-FR" b="1" dirty="0" err="1"/>
              <a:t>Nenleth</a:t>
            </a:r>
            <a:r>
              <a:rPr lang="fr-FR" b="1" dirty="0"/>
              <a:t>.</a:t>
            </a:r>
          </a:p>
          <a:p>
            <a:pPr marL="102870"/>
            <a:r>
              <a:rPr lang="fr-FR" b="1" dirty="0"/>
              <a:t>Les </a:t>
            </a:r>
            <a:r>
              <a:rPr lang="fr-FR" b="1" dirty="0" err="1"/>
              <a:t>Aasirim</a:t>
            </a:r>
            <a:r>
              <a:rPr lang="fr-FR" b="1" dirty="0"/>
              <a:t> et les </a:t>
            </a:r>
            <a:r>
              <a:rPr lang="fr-FR" b="1" dirty="0" err="1"/>
              <a:t>tieffelins</a:t>
            </a:r>
            <a:r>
              <a:rPr lang="fr-FR" b="1" dirty="0"/>
              <a:t> se sont livrés bataille à plusieurs reprises.</a:t>
            </a:r>
          </a:p>
          <a:p>
            <a:pPr marL="102870"/>
            <a:r>
              <a:rPr lang="fr-FR" b="1" dirty="0"/>
              <a:t>Les </a:t>
            </a:r>
            <a:r>
              <a:rPr lang="fr-FR" b="1" dirty="0" err="1"/>
              <a:t>Aasirim</a:t>
            </a:r>
            <a:r>
              <a:rPr lang="fr-FR" b="1" dirty="0"/>
              <a:t> ont quitté le continent pour se trouver un territoire loin des Tieffelins.</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a:extLst>
              <a:ext uri="{FF2B5EF4-FFF2-40B4-BE49-F238E27FC236}">
                <a16:creationId xmlns:a16="http://schemas.microsoft.com/office/drawing/2014/main" id="{6DAD457D-E79F-42E7-9F59-FE5CEC87EF4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971567"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a:extLst>
              <a:ext uri="{FF2B5EF4-FFF2-40B4-BE49-F238E27FC236}">
                <a16:creationId xmlns:a16="http://schemas.microsoft.com/office/drawing/2014/main" id="{5103B54A-05E3-4C00-B777-1085189D0563}"/>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971566" y="-12"/>
            <a:ext cx="2789152" cy="6858012"/>
          </a:xfrm>
          <a:prstGeom prst="rect">
            <a:avLst/>
          </a:prstGeom>
          <a:noFill/>
          <a:extLst>
            <a:ext uri="{909E8E84-426E-40DD-AFC4-6F175D3DCCD1}">
              <a14:hiddenFill xmlns:a14="http://schemas.microsoft.com/office/drawing/2010/main">
                <a:solidFill>
                  <a:srgbClr val="FFFFFF"/>
                </a:solidFill>
              </a14:hiddenFill>
            </a:ext>
          </a:extLst>
        </p:spPr>
      </p:pic>
      <p:pic>
        <p:nvPicPr>
          <p:cNvPr id="28674" name="Picture 2">
            <a:extLst>
              <a:ext uri="{FF2B5EF4-FFF2-40B4-BE49-F238E27FC236}">
                <a16:creationId xmlns:a16="http://schemas.microsoft.com/office/drawing/2014/main" id="{EB7AC075-2D3D-4E02-9377-BFDA756C7E80}"/>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971562"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9698" name="Picture 2">
            <a:extLst>
              <a:ext uri="{FF2B5EF4-FFF2-40B4-BE49-F238E27FC236}">
                <a16:creationId xmlns:a16="http://schemas.microsoft.com/office/drawing/2014/main" id="{D2915D52-C455-4200-B834-D31DF1BF20B0}"/>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971557" y="-13"/>
            <a:ext cx="2789151" cy="6858013"/>
          </a:xfrm>
          <a:prstGeom prst="rect">
            <a:avLst/>
          </a:prstGeom>
          <a:noFill/>
          <a:extLst>
            <a:ext uri="{909E8E84-426E-40DD-AFC4-6F175D3DCCD1}">
              <a14:hiddenFill xmlns:a14="http://schemas.microsoft.com/office/drawing/2010/main">
                <a:solidFill>
                  <a:srgbClr val="FFFFFF"/>
                </a:solidFill>
              </a14:hiddenFill>
            </a:ext>
          </a:extLst>
        </p:spPr>
      </p:pic>
      <p:pic>
        <p:nvPicPr>
          <p:cNvPr id="30722" name="Picture 2">
            <a:extLst>
              <a:ext uri="{FF2B5EF4-FFF2-40B4-BE49-F238E27FC236}">
                <a16:creationId xmlns:a16="http://schemas.microsoft.com/office/drawing/2014/main" id="{D6A0DB25-7241-4ED6-BE4F-BF751048C31E}"/>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961271" y="0"/>
            <a:ext cx="279943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5C9630D4-D43D-411E-96C7-174FA2EE14C6}"/>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961266" y="-15"/>
            <a:ext cx="2816056" cy="6858015"/>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Aasirim</a:t>
            </a:r>
            <a:endParaRPr lang="en-US" sz="4400" b="1" dirty="0">
              <a:solidFill>
                <a:srgbClr val="FFC000"/>
              </a:solidFill>
            </a:endParaRPr>
          </a:p>
        </p:txBody>
      </p:sp>
      <p:sp>
        <p:nvSpPr>
          <p:cNvPr id="31" name="Soleil 30">
            <a:extLst>
              <a:ext uri="{FF2B5EF4-FFF2-40B4-BE49-F238E27FC236}">
                <a16:creationId xmlns:a16="http://schemas.microsoft.com/office/drawing/2014/main" id="{48381028-2250-4A76-AF65-0ADEBBE6015D}"/>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742193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lnSpcReduction="20000"/>
          </a:bodyPr>
          <a:lstStyle/>
          <a:p>
            <a:pPr marL="102870"/>
            <a:r>
              <a:rPr lang="en-US" b="1" dirty="0"/>
              <a:t>Les </a:t>
            </a:r>
            <a:r>
              <a:rPr lang="fr-FR" b="1" dirty="0"/>
              <a:t>Azeleth (Elfes de la vie) sont les descendants des Primaleth, créés sur le modèle de ces derniers par la déesse Azéal, ils n’ont pas pu côtoyer les premiers elfes, cependant, il ont pu découvrir les vestiges de leur civilisation et baser la leur sur ce modèle. Au fil des générations, les Azeleth se rapprochèrent des forêts et des bois, créant leur propre culture. La déesse fut convaincue par ses nouveaux enfants et leur fit don de l’Azélith’naran, la vision d’Azéal, une capacité héréditaire leur permettant d’entrer en communion avec la déesse elle-même par leurs rêves.</a:t>
            </a:r>
          </a:p>
          <a:p>
            <a:pPr marL="102870"/>
            <a:r>
              <a:rPr lang="fr-FR" b="1" dirty="0"/>
              <a:t>Les Azeleth sont connus principalement par les légendes qui sont innombrables à leur sujet.</a:t>
            </a:r>
          </a:p>
          <a:p>
            <a:pPr marL="102870"/>
            <a:r>
              <a:rPr lang="fr-FR" b="1" dirty="0"/>
              <a:t>Un livre exprime une rivalité pacifiste entre la civilisation Primaleth et Azeleth.</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Azeleth</a:t>
            </a:r>
          </a:p>
        </p:txBody>
      </p:sp>
      <p:sp>
        <p:nvSpPr>
          <p:cNvPr id="7" name="Soleil 6">
            <a:extLst>
              <a:ext uri="{FF2B5EF4-FFF2-40B4-BE49-F238E27FC236}">
                <a16:creationId xmlns:a16="http://schemas.microsoft.com/office/drawing/2014/main" id="{44322E5F-7DEC-45FB-AE75-71105EC1E51B}"/>
              </a:ext>
            </a:extLst>
          </p:cNvPr>
          <p:cNvSpPr/>
          <p:nvPr/>
        </p:nvSpPr>
        <p:spPr>
          <a:xfrm>
            <a:off x="11314544" y="0"/>
            <a:ext cx="878953" cy="1025236"/>
          </a:xfrm>
          <a:prstGeom prst="sun">
            <a:avLst/>
          </a:prstGeom>
          <a:solidFill>
            <a:srgbClr val="99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1051823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a:bodyPr>
          <a:lstStyle/>
          <a:p>
            <a:pPr marL="102870"/>
            <a:r>
              <a:rPr lang="fr-FR" b="1" dirty="0"/>
              <a:t>Les </a:t>
            </a:r>
            <a:r>
              <a:rPr lang="fr-FR" b="1" dirty="0" err="1"/>
              <a:t>Ghitzerim</a:t>
            </a:r>
            <a:r>
              <a:rPr lang="fr-FR" b="1" dirty="0"/>
              <a:t> (Homme de </a:t>
            </a:r>
            <a:r>
              <a:rPr lang="fr-FR" b="1" dirty="0" err="1"/>
              <a:t>Ghitz</a:t>
            </a:r>
            <a:r>
              <a:rPr lang="fr-FR" b="1" dirty="0"/>
              <a:t>) étaient, il y a très longtemps, une race qui vivait sur l’ancien continent. Leur peau était parsemée de petites parties craquelées. Ils avaient des oreilles pointues et tordues, un nez presque inexistant, chaque dent était acérée et leur physique était assez maigrelet. Ils disparurent lors de la destruction de leur royaume de </a:t>
            </a:r>
            <a:r>
              <a:rPr lang="fr-FR" b="1" dirty="0" err="1"/>
              <a:t>Ghitz</a:t>
            </a:r>
            <a:r>
              <a:rPr lang="fr-FR" b="1" dirty="0"/>
              <a:t>.</a:t>
            </a:r>
          </a:p>
          <a:p>
            <a:pPr marL="102870"/>
            <a:r>
              <a:rPr lang="fr-FR" b="1" dirty="0"/>
              <a:t>Les </a:t>
            </a:r>
            <a:r>
              <a:rPr lang="fr-FR" b="1" dirty="0" err="1"/>
              <a:t>Ghitzerim</a:t>
            </a:r>
            <a:r>
              <a:rPr lang="fr-FR" b="1" dirty="0"/>
              <a:t> sont connus comme étant les soldats du plan d’Inkor.</a:t>
            </a:r>
          </a:p>
          <a:p>
            <a:pPr marL="102870"/>
            <a:r>
              <a:rPr lang="fr-FR" b="1" dirty="0"/>
              <a:t>Les </a:t>
            </a:r>
            <a:r>
              <a:rPr lang="fr-FR" b="1" dirty="0" err="1"/>
              <a:t>Ghitzerim</a:t>
            </a:r>
            <a:r>
              <a:rPr lang="fr-FR" b="1" dirty="0"/>
              <a:t> sont parfois nommés fléaux des Leth.</a:t>
            </a:r>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0" name="Picture 2">
            <a:extLst>
              <a:ext uri="{FF2B5EF4-FFF2-40B4-BE49-F238E27FC236}">
                <a16:creationId xmlns:a16="http://schemas.microsoft.com/office/drawing/2014/main" id="{F6B554C1-0E2D-473F-95E2-41C874F273A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9987" y="-1"/>
            <a:ext cx="274906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E6D68D03-1D60-4621-A842-AD8942FB631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99986" y="0"/>
            <a:ext cx="2749063" cy="6858000"/>
          </a:xfrm>
          <a:prstGeom prst="rect">
            <a:avLst/>
          </a:prstGeom>
          <a:noFill/>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594C3A7F-0D0E-4DFD-A779-E575A51B7BF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9985"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3314" name="Picture 2">
            <a:extLst>
              <a:ext uri="{FF2B5EF4-FFF2-40B4-BE49-F238E27FC236}">
                <a16:creationId xmlns:a16="http://schemas.microsoft.com/office/drawing/2014/main" id="{054197EB-E804-4E4C-AC34-94FA4B69F47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99983" y="-4"/>
            <a:ext cx="2749063" cy="6858004"/>
          </a:xfrm>
          <a:prstGeom prst="rect">
            <a:avLst/>
          </a:prstGeom>
          <a:noFill/>
          <a:extLst>
            <a:ext uri="{909E8E84-426E-40DD-AFC4-6F175D3DCCD1}">
              <a14:hiddenFill xmlns:a14="http://schemas.microsoft.com/office/drawing/2010/main">
                <a:solidFill>
                  <a:srgbClr val="FFFFFF"/>
                </a:solidFill>
              </a14:hiddenFill>
            </a:ext>
          </a:extLst>
        </p:spPr>
      </p:pic>
      <p:pic>
        <p:nvPicPr>
          <p:cNvPr id="14338" name="Picture 2">
            <a:extLst>
              <a:ext uri="{FF2B5EF4-FFF2-40B4-BE49-F238E27FC236}">
                <a16:creationId xmlns:a16="http://schemas.microsoft.com/office/drawing/2014/main" id="{877EAD1B-C86D-4A7E-B642-9B0C15470DC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99983" y="-6"/>
            <a:ext cx="2749063" cy="6858006"/>
          </a:xfrm>
          <a:prstGeom prst="rect">
            <a:avLst/>
          </a:prstGeom>
          <a:noFill/>
          <a:extLst>
            <a:ext uri="{909E8E84-426E-40DD-AFC4-6F175D3DCCD1}">
              <a14:hiddenFill xmlns:a14="http://schemas.microsoft.com/office/drawing/2010/main">
                <a:solidFill>
                  <a:srgbClr val="FFFFFF"/>
                </a:solidFill>
              </a14:hiddenFill>
            </a:ext>
          </a:extLst>
        </p:spPr>
      </p:pic>
      <p:pic>
        <p:nvPicPr>
          <p:cNvPr id="15362" name="Picture 2">
            <a:extLst>
              <a:ext uri="{FF2B5EF4-FFF2-40B4-BE49-F238E27FC236}">
                <a16:creationId xmlns:a16="http://schemas.microsoft.com/office/drawing/2014/main" id="{99BB0504-2D46-4C06-8F62-E418A37EE3D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999978" y="0"/>
            <a:ext cx="274906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86" name="Picture 2">
            <a:extLst>
              <a:ext uri="{FF2B5EF4-FFF2-40B4-BE49-F238E27FC236}">
                <a16:creationId xmlns:a16="http://schemas.microsoft.com/office/drawing/2014/main" id="{AA76B389-C2F0-4F09-94EA-72E80622F49A}"/>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99974" y="0"/>
            <a:ext cx="274906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7410" name="Picture 2">
            <a:extLst>
              <a:ext uri="{FF2B5EF4-FFF2-40B4-BE49-F238E27FC236}">
                <a16:creationId xmlns:a16="http://schemas.microsoft.com/office/drawing/2014/main" id="{EE60F854-4B9B-4762-8C21-EF1129B8BE67}"/>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99964" y="0"/>
            <a:ext cx="274906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8434" name="Picture 2">
            <a:extLst>
              <a:ext uri="{FF2B5EF4-FFF2-40B4-BE49-F238E27FC236}">
                <a16:creationId xmlns:a16="http://schemas.microsoft.com/office/drawing/2014/main" id="{480E2F75-FE0A-46E2-99D5-38E4E754AC38}"/>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999953" y="0"/>
            <a:ext cx="274907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482" name="Picture 2">
            <a:extLst>
              <a:ext uri="{FF2B5EF4-FFF2-40B4-BE49-F238E27FC236}">
                <a16:creationId xmlns:a16="http://schemas.microsoft.com/office/drawing/2014/main" id="{FF649EBC-FA14-46D5-8A14-0F4E449548E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999942" y="-7"/>
            <a:ext cx="2749061" cy="6858007"/>
          </a:xfrm>
          <a:prstGeom prst="rect">
            <a:avLst/>
          </a:prstGeom>
          <a:noFill/>
          <a:extLst>
            <a:ext uri="{909E8E84-426E-40DD-AFC4-6F175D3DCCD1}">
              <a14:hiddenFill xmlns:a14="http://schemas.microsoft.com/office/drawing/2010/main">
                <a:solidFill>
                  <a:srgbClr val="FFFFFF"/>
                </a:solidFill>
              </a14:hiddenFill>
            </a:ext>
          </a:extLst>
        </p:spPr>
      </p:pic>
      <p:pic>
        <p:nvPicPr>
          <p:cNvPr id="21506" name="Picture 2">
            <a:extLst>
              <a:ext uri="{FF2B5EF4-FFF2-40B4-BE49-F238E27FC236}">
                <a16:creationId xmlns:a16="http://schemas.microsoft.com/office/drawing/2014/main" id="{E820C369-12D7-4E42-AF7D-39AD77975F3B}"/>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88177" y="0"/>
            <a:ext cx="276082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2530" name="Picture 2">
            <a:extLst>
              <a:ext uri="{FF2B5EF4-FFF2-40B4-BE49-F238E27FC236}">
                <a16:creationId xmlns:a16="http://schemas.microsoft.com/office/drawing/2014/main" id="{2234F87A-C0BE-4DE7-A2F5-02E41C795B37}"/>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988177" y="-10"/>
            <a:ext cx="2772544" cy="6858010"/>
          </a:xfrm>
          <a:prstGeom prst="rect">
            <a:avLst/>
          </a:prstGeom>
          <a:noFill/>
          <a:extLst>
            <a:ext uri="{909E8E84-426E-40DD-AFC4-6F175D3DCCD1}">
              <a14:hiddenFill xmlns:a14="http://schemas.microsoft.com/office/drawing/2010/main">
                <a:solidFill>
                  <a:srgbClr val="FFFFFF"/>
                </a:solidFill>
              </a14:hiddenFill>
            </a:ext>
          </a:extLst>
        </p:spPr>
      </p:pic>
      <p:pic>
        <p:nvPicPr>
          <p:cNvPr id="23554" name="Picture 2">
            <a:extLst>
              <a:ext uri="{FF2B5EF4-FFF2-40B4-BE49-F238E27FC236}">
                <a16:creationId xmlns:a16="http://schemas.microsoft.com/office/drawing/2014/main" id="{A26AB54B-6F5F-415D-968B-1A6181D35709}"/>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71569"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4578" name="Picture 2">
            <a:extLst>
              <a:ext uri="{FF2B5EF4-FFF2-40B4-BE49-F238E27FC236}">
                <a16:creationId xmlns:a16="http://schemas.microsoft.com/office/drawing/2014/main" id="{88CBA3CF-8515-4E97-B2A2-0761F02B7251}"/>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971570"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5602" name="Picture 2">
            <a:extLst>
              <a:ext uri="{FF2B5EF4-FFF2-40B4-BE49-F238E27FC236}">
                <a16:creationId xmlns:a16="http://schemas.microsoft.com/office/drawing/2014/main" id="{169E47AD-CBE9-4887-895E-2C1779EDDED3}"/>
              </a:ext>
            </a:extLst>
          </p:cNvPr>
          <p:cNvPicPr>
            <a:picLocks noChangeAspect="1" noChangeArrowheads="1"/>
          </p:cNvPicPr>
          <p:nvPr/>
        </p:nvPicPr>
        <p:blipFill>
          <a:blip r:embed="rId23">
            <a:extLst>
              <a:ext uri="{28A0092B-C50C-407E-A947-70E740481C1C}">
                <a14:useLocalDpi xmlns:a14="http://schemas.microsoft.com/office/drawing/2010/main" val="0"/>
              </a:ext>
            </a:extLst>
          </a:blip>
          <a:srcRect/>
          <a:stretch>
            <a:fillRect/>
          </a:stretch>
        </p:blipFill>
        <p:spPr bwMode="auto">
          <a:xfrm>
            <a:off x="971568"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6626" name="Picture 2">
            <a:extLst>
              <a:ext uri="{FF2B5EF4-FFF2-40B4-BE49-F238E27FC236}">
                <a16:creationId xmlns:a16="http://schemas.microsoft.com/office/drawing/2014/main" id="{6DAD457D-E79F-42E7-9F59-FE5CEC87EF4E}"/>
              </a:ext>
            </a:extLst>
          </p:cNvPr>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971567"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7652" name="Picture 4">
            <a:extLst>
              <a:ext uri="{FF2B5EF4-FFF2-40B4-BE49-F238E27FC236}">
                <a16:creationId xmlns:a16="http://schemas.microsoft.com/office/drawing/2014/main" id="{5103B54A-05E3-4C00-B777-1085189D0563}"/>
              </a:ext>
            </a:extLst>
          </p:cNvPr>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971566" y="-12"/>
            <a:ext cx="2789152" cy="6858012"/>
          </a:xfrm>
          <a:prstGeom prst="rect">
            <a:avLst/>
          </a:prstGeom>
          <a:noFill/>
          <a:extLst>
            <a:ext uri="{909E8E84-426E-40DD-AFC4-6F175D3DCCD1}">
              <a14:hiddenFill xmlns:a14="http://schemas.microsoft.com/office/drawing/2010/main">
                <a:solidFill>
                  <a:srgbClr val="FFFFFF"/>
                </a:solidFill>
              </a14:hiddenFill>
            </a:ext>
          </a:extLst>
        </p:spPr>
      </p:pic>
      <p:pic>
        <p:nvPicPr>
          <p:cNvPr id="28674" name="Picture 2">
            <a:extLst>
              <a:ext uri="{FF2B5EF4-FFF2-40B4-BE49-F238E27FC236}">
                <a16:creationId xmlns:a16="http://schemas.microsoft.com/office/drawing/2014/main" id="{EB7AC075-2D3D-4E02-9377-BFDA756C7E80}"/>
              </a:ext>
            </a:extLst>
          </p:cNvPr>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971562" y="0"/>
            <a:ext cx="2789152"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9698" name="Picture 2">
            <a:extLst>
              <a:ext uri="{FF2B5EF4-FFF2-40B4-BE49-F238E27FC236}">
                <a16:creationId xmlns:a16="http://schemas.microsoft.com/office/drawing/2014/main" id="{D2915D52-C455-4200-B834-D31DF1BF20B0}"/>
              </a:ext>
            </a:extLst>
          </p:cNvPr>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971557" y="-13"/>
            <a:ext cx="2789151" cy="6858013"/>
          </a:xfrm>
          <a:prstGeom prst="rect">
            <a:avLst/>
          </a:prstGeom>
          <a:noFill/>
          <a:extLst>
            <a:ext uri="{909E8E84-426E-40DD-AFC4-6F175D3DCCD1}">
              <a14:hiddenFill xmlns:a14="http://schemas.microsoft.com/office/drawing/2010/main">
                <a:solidFill>
                  <a:srgbClr val="FFFFFF"/>
                </a:solidFill>
              </a14:hiddenFill>
            </a:ext>
          </a:extLst>
        </p:spPr>
      </p:pic>
      <p:pic>
        <p:nvPicPr>
          <p:cNvPr id="30722" name="Picture 2">
            <a:extLst>
              <a:ext uri="{FF2B5EF4-FFF2-40B4-BE49-F238E27FC236}">
                <a16:creationId xmlns:a16="http://schemas.microsoft.com/office/drawing/2014/main" id="{D6A0DB25-7241-4ED6-BE4F-BF751048C31E}"/>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961271" y="0"/>
            <a:ext cx="279943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5C9630D4-D43D-411E-96C7-174FA2EE14C6}"/>
              </a:ext>
            </a:extLst>
          </p:cNvPr>
          <p:cNvPicPr>
            <a:picLocks noChangeAspect="1"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961266" y="-15"/>
            <a:ext cx="2816056" cy="68580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5742FB21-9F09-4D3B-9C9B-FE5B942F2B73}"/>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958178" y="-16"/>
            <a:ext cx="2812816" cy="6858016"/>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Ghitzerim</a:t>
            </a:r>
            <a:endParaRPr lang="en-US" sz="4400" b="1" dirty="0">
              <a:solidFill>
                <a:srgbClr val="FFC000"/>
              </a:solidFill>
            </a:endParaRPr>
          </a:p>
        </p:txBody>
      </p:sp>
      <p:sp>
        <p:nvSpPr>
          <p:cNvPr id="32" name="Soleil 31">
            <a:extLst>
              <a:ext uri="{FF2B5EF4-FFF2-40B4-BE49-F238E27FC236}">
                <a16:creationId xmlns:a16="http://schemas.microsoft.com/office/drawing/2014/main" id="{D550BA74-F187-4A2A-B879-7452DA29CB32}"/>
              </a:ext>
            </a:extLst>
          </p:cNvPr>
          <p:cNvSpPr/>
          <p:nvPr/>
        </p:nvSpPr>
        <p:spPr>
          <a:xfrm>
            <a:off x="11314544" y="0"/>
            <a:ext cx="878953" cy="1025236"/>
          </a:xfrm>
          <a:prstGeom prst="sun">
            <a:avLst/>
          </a:prstGeom>
          <a:solidFill>
            <a:srgbClr val="99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616013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lnSpcReduction="10000"/>
          </a:bodyPr>
          <a:lstStyle/>
          <a:p>
            <a:pPr marL="102870"/>
            <a:r>
              <a:rPr lang="en-US" b="1" dirty="0"/>
              <a:t>Les </a:t>
            </a:r>
            <a:r>
              <a:rPr lang="fr-FR" b="1" dirty="0"/>
              <a:t>Raaleth (Elfes des Mers) sont l’une des races Leth à ne pas avoir été conçue par la déesse Azéal mais bien par une autre divinité. En l’occurrence, la divinité inférieure des eaux, Miriniel. Non pas par jalousie mais bien par inspiration des Primaleth d’Azéal, Miriniel créa les Raaleth sur leur modèle physique. Elle leur donna l’amour de l’océan et des eaux et leur implanta la soif d’exploration pour qu’ils n’aient de cesse de parcourir les mers et océans de ce monde.</a:t>
            </a:r>
          </a:p>
          <a:p>
            <a:pPr marL="102870"/>
            <a:r>
              <a:rPr lang="fr-FR" b="1" dirty="0"/>
              <a:t>Les Raaleth sont considérés comme étant les meilleurs navigateurs du monde.</a:t>
            </a:r>
          </a:p>
          <a:p>
            <a:pPr marL="102870"/>
            <a:r>
              <a:rPr lang="fr-FR" b="1" dirty="0"/>
              <a:t>Les Raaleth possèdent leur propre empire, l’Empire des Rêves.</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49062"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Raaleth</a:t>
            </a:r>
          </a:p>
        </p:txBody>
      </p:sp>
      <p:sp>
        <p:nvSpPr>
          <p:cNvPr id="7" name="Soleil 6">
            <a:extLst>
              <a:ext uri="{FF2B5EF4-FFF2-40B4-BE49-F238E27FC236}">
                <a16:creationId xmlns:a16="http://schemas.microsoft.com/office/drawing/2014/main" id="{B1E3E52B-C09A-406E-BF5D-5A23EC48C43F}"/>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42425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lnSpcReduction="10000"/>
          </a:bodyPr>
          <a:lstStyle/>
          <a:p>
            <a:pPr marL="102870"/>
            <a:r>
              <a:rPr lang="en-US" b="1" dirty="0"/>
              <a:t>Les </a:t>
            </a:r>
            <a:r>
              <a:rPr lang="fr-FR" b="1" dirty="0"/>
              <a:t>Cyrnleth (Elfes-Natures) sont l’une des races Leth à ne pas avoir été conçue par la déesse Azéal mais bien par une autre divinité. En l’occurrence, la divinité inférieure de la prospérité, Dusana. Cette dernière avait remarqué le respect des Azeleth envers la nature et décida de créer les Cyrnleth, des leth qui vivraient uniquement pour la nature, leur peau et leurs cheveux seraient semblables à des éléments de la forêt. Ils seraient les gardiens de la nature aux côtés de ses autres créations.</a:t>
            </a:r>
          </a:p>
          <a:p>
            <a:pPr marL="102870"/>
            <a:r>
              <a:rPr lang="fr-FR" b="1" dirty="0"/>
              <a:t>Les Cyrnleth sont parfois confondus avec les Synleth dans les légendes car ces deux races vénèrent la nature.</a:t>
            </a:r>
          </a:p>
          <a:p>
            <a:pPr marL="102870"/>
            <a:r>
              <a:rPr lang="fr-FR" b="1" dirty="0"/>
              <a:t>Les Cyrnleth sont parfois la représentation de l’esprit de la nature dans certaines histoires.</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9988" y="0"/>
            <a:ext cx="273231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Cyrnleth</a:t>
            </a:r>
          </a:p>
        </p:txBody>
      </p:sp>
      <p:sp>
        <p:nvSpPr>
          <p:cNvPr id="8" name="Soleil 7">
            <a:extLst>
              <a:ext uri="{FF2B5EF4-FFF2-40B4-BE49-F238E27FC236}">
                <a16:creationId xmlns:a16="http://schemas.microsoft.com/office/drawing/2014/main" id="{8774CD9F-15EC-4262-A9AA-B18AA8DE6EF5}"/>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929214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lnSpcReduction="10000"/>
          </a:bodyPr>
          <a:lstStyle/>
          <a:p>
            <a:pPr marL="102870"/>
            <a:r>
              <a:rPr lang="en-US" b="1" dirty="0"/>
              <a:t>Les </a:t>
            </a:r>
            <a:r>
              <a:rPr lang="fr-FR" b="1" dirty="0"/>
              <a:t>Xiinleth (Elfes des Glaces) furent créés par la déesse Azéal. Cette dernière souhaitait que les zones glacées soient habités elles-aussi. Afin de différencier les Azeleth et les Xiinleth, elle leur donna une apparence aux cheveux argentés, aux yeux blancs et à la peau pâle. Leur taille atteignait les 2 mètres là où les Azeleth atteignaient les 1 mètre 90. A sa demande, la divinité inférieure des eaux, Miriniel, leur offrit la résistance au froid.</a:t>
            </a:r>
          </a:p>
          <a:p>
            <a:pPr marL="102870"/>
            <a:r>
              <a:rPr lang="fr-FR" b="1" dirty="0"/>
              <a:t>On raconte que les Xiinleth sont capables de prédire les périodes glaciaires des siècles à l’avance ainsi que leur ampleur.</a:t>
            </a:r>
          </a:p>
          <a:p>
            <a:pPr marL="102870"/>
            <a:r>
              <a:rPr lang="fr-FR" b="1" dirty="0"/>
              <a:t>Les Xiinleth sont connus pour être très calmes et isolationnistes.</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Xiinleth</a:t>
            </a:r>
          </a:p>
        </p:txBody>
      </p:sp>
      <p:sp>
        <p:nvSpPr>
          <p:cNvPr id="9" name="Soleil 8">
            <a:extLst>
              <a:ext uri="{FF2B5EF4-FFF2-40B4-BE49-F238E27FC236}">
                <a16:creationId xmlns:a16="http://schemas.microsoft.com/office/drawing/2014/main" id="{25A8F718-51BB-48E4-A93D-E9C632CD35D6}"/>
              </a:ext>
            </a:extLst>
          </p:cNvPr>
          <p:cNvSpPr/>
          <p:nvPr/>
        </p:nvSpPr>
        <p:spPr>
          <a:xfrm>
            <a:off x="11314544" y="0"/>
            <a:ext cx="878953" cy="1025236"/>
          </a:xfrm>
          <a:prstGeom prst="su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420402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77500" lnSpcReduction="20000"/>
          </a:bodyPr>
          <a:lstStyle/>
          <a:p>
            <a:pPr marL="102870"/>
            <a:r>
              <a:rPr lang="en-US" b="1" dirty="0"/>
              <a:t>Les </a:t>
            </a:r>
            <a:r>
              <a:rPr lang="fr-FR" b="1" dirty="0"/>
              <a:t>Vaaleth (Hauts-Elfes) naquirent d’une nuit passée entre Azéal et Vuk.</a:t>
            </a:r>
            <a:r>
              <a:rPr lang="en-US" b="1" dirty="0"/>
              <a:t> </a:t>
            </a:r>
            <a:r>
              <a:rPr lang="en-US" b="1" dirty="0" err="1"/>
              <a:t>Contrairement</a:t>
            </a:r>
            <a:r>
              <a:rPr lang="en-US" b="1" dirty="0"/>
              <a:t> aux Primaleth, aux Azeleth et aux Xiinleth, les </a:t>
            </a:r>
            <a:r>
              <a:rPr lang="en-US" b="1" dirty="0" err="1"/>
              <a:t>Vaaleth</a:t>
            </a:r>
            <a:r>
              <a:rPr lang="en-US" b="1" dirty="0"/>
              <a:t> </a:t>
            </a:r>
            <a:r>
              <a:rPr lang="en-US" b="1" dirty="0" err="1"/>
              <a:t>n’eurent</a:t>
            </a:r>
            <a:r>
              <a:rPr lang="en-US" b="1" dirty="0"/>
              <a:t> pas </a:t>
            </a:r>
            <a:r>
              <a:rPr lang="en-US" b="1" dirty="0" err="1"/>
              <a:t>l’immortalité</a:t>
            </a:r>
            <a:r>
              <a:rPr lang="en-US" b="1" dirty="0"/>
              <a:t> </a:t>
            </a:r>
            <a:r>
              <a:rPr lang="en-US" b="1" dirty="0" err="1"/>
              <a:t>mais</a:t>
            </a:r>
            <a:r>
              <a:rPr lang="en-US" b="1" dirty="0"/>
              <a:t> une vie </a:t>
            </a:r>
            <a:r>
              <a:rPr lang="en-US" b="1" dirty="0" err="1"/>
              <a:t>extrêmement</a:t>
            </a:r>
            <a:r>
              <a:rPr lang="en-US" b="1" dirty="0"/>
              <a:t> longue (environ 5000 </a:t>
            </a:r>
            <a:r>
              <a:rPr lang="en-US" b="1" dirty="0" err="1"/>
              <a:t>ans</a:t>
            </a:r>
            <a:r>
              <a:rPr lang="en-US" b="1" dirty="0"/>
              <a:t>). Azéal </a:t>
            </a:r>
            <a:r>
              <a:rPr lang="en-US" b="1" dirty="0" err="1"/>
              <a:t>demanda</a:t>
            </a:r>
            <a:r>
              <a:rPr lang="en-US" b="1" dirty="0"/>
              <a:t> aux </a:t>
            </a:r>
            <a:r>
              <a:rPr lang="en-US" b="1" dirty="0" err="1"/>
              <a:t>divinités</a:t>
            </a:r>
            <a:r>
              <a:rPr lang="en-US" b="1" dirty="0"/>
              <a:t> </a:t>
            </a:r>
            <a:r>
              <a:rPr lang="en-US" b="1" dirty="0" err="1"/>
              <a:t>inférieures</a:t>
            </a:r>
            <a:r>
              <a:rPr lang="en-US" b="1" dirty="0"/>
              <a:t> </a:t>
            </a:r>
            <a:r>
              <a:rPr lang="en-US" b="1" dirty="0" err="1"/>
              <a:t>Miriniel,Akaton</a:t>
            </a:r>
            <a:r>
              <a:rPr lang="en-US" b="1" dirty="0"/>
              <a:t>, Ragabel et Sif de créer un lieu qui </a:t>
            </a:r>
            <a:r>
              <a:rPr lang="en-US" b="1" dirty="0" err="1"/>
              <a:t>serait</a:t>
            </a:r>
            <a:r>
              <a:rPr lang="en-US" b="1" dirty="0"/>
              <a:t> </a:t>
            </a:r>
            <a:r>
              <a:rPr lang="en-US" b="1" dirty="0" err="1"/>
              <a:t>destiné</a:t>
            </a:r>
            <a:r>
              <a:rPr lang="en-US" b="1" dirty="0"/>
              <a:t> aux </a:t>
            </a:r>
            <a:r>
              <a:rPr lang="en-US" b="1" dirty="0" err="1"/>
              <a:t>Vaaleth</a:t>
            </a:r>
            <a:r>
              <a:rPr lang="en-US" b="1" dirty="0"/>
              <a:t>. </a:t>
            </a:r>
            <a:r>
              <a:rPr lang="en-US" b="1" dirty="0" err="1"/>
              <a:t>Ces</a:t>
            </a:r>
            <a:r>
              <a:rPr lang="en-US" b="1" dirty="0"/>
              <a:t> </a:t>
            </a:r>
            <a:r>
              <a:rPr lang="en-US" b="1" dirty="0" err="1"/>
              <a:t>derniers</a:t>
            </a:r>
            <a:r>
              <a:rPr lang="en-US" b="1" dirty="0"/>
              <a:t> </a:t>
            </a:r>
            <a:r>
              <a:rPr lang="en-US" b="1" dirty="0" err="1"/>
              <a:t>acceptèrent</a:t>
            </a:r>
            <a:r>
              <a:rPr lang="en-US" b="1" dirty="0"/>
              <a:t> à condition </a:t>
            </a:r>
            <a:r>
              <a:rPr lang="en-US" b="1" dirty="0" err="1"/>
              <a:t>qu’ils</a:t>
            </a:r>
            <a:r>
              <a:rPr lang="en-US" b="1" dirty="0"/>
              <a:t> puissant </a:t>
            </a:r>
            <a:r>
              <a:rPr lang="en-US" b="1" dirty="0" err="1"/>
              <a:t>chacun</a:t>
            </a:r>
            <a:r>
              <a:rPr lang="en-US" b="1" dirty="0"/>
              <a:t> créer une race qui </a:t>
            </a:r>
            <a:r>
              <a:rPr lang="en-US" b="1" dirty="0" err="1"/>
              <a:t>aurait</a:t>
            </a:r>
            <a:r>
              <a:rPr lang="en-US" b="1" dirty="0"/>
              <a:t> sa place sur </a:t>
            </a:r>
            <a:r>
              <a:rPr lang="en-US" b="1" dirty="0" err="1"/>
              <a:t>cette</a:t>
            </a:r>
            <a:r>
              <a:rPr lang="en-US" b="1" dirty="0"/>
              <a:t> </a:t>
            </a:r>
            <a:r>
              <a:rPr lang="en-US" b="1" dirty="0" err="1"/>
              <a:t>terre</a:t>
            </a:r>
            <a:r>
              <a:rPr lang="en-US" b="1" dirty="0"/>
              <a:t> </a:t>
            </a:r>
            <a:r>
              <a:rPr lang="en-US" b="1" dirty="0" err="1"/>
              <a:t>dès</a:t>
            </a:r>
            <a:r>
              <a:rPr lang="en-US" b="1" dirty="0"/>
              <a:t> la naissance. Les </a:t>
            </a:r>
            <a:r>
              <a:rPr lang="en-US" b="1" dirty="0" err="1"/>
              <a:t>Vaaleth</a:t>
            </a:r>
            <a:r>
              <a:rPr lang="en-US" b="1" dirty="0"/>
              <a:t> </a:t>
            </a:r>
            <a:r>
              <a:rPr lang="en-US" b="1" dirty="0" err="1"/>
              <a:t>subirent</a:t>
            </a:r>
            <a:r>
              <a:rPr lang="en-US" b="1" dirty="0"/>
              <a:t> le </a:t>
            </a:r>
            <a:r>
              <a:rPr lang="en-US" b="1" dirty="0" err="1"/>
              <a:t>mépris</a:t>
            </a:r>
            <a:r>
              <a:rPr lang="en-US" b="1" dirty="0"/>
              <a:t> de la divinité supérieure Inkor et de la divinité </a:t>
            </a:r>
            <a:r>
              <a:rPr lang="en-US" b="1" dirty="0" err="1"/>
              <a:t>inférieure</a:t>
            </a:r>
            <a:r>
              <a:rPr lang="en-US" b="1" dirty="0"/>
              <a:t> </a:t>
            </a:r>
            <a:r>
              <a:rPr lang="en-US" b="1" dirty="0" err="1"/>
              <a:t>Labariel</a:t>
            </a:r>
            <a:r>
              <a:rPr lang="en-US" b="1" dirty="0"/>
              <a:t>, </a:t>
            </a:r>
            <a:r>
              <a:rPr lang="en-US" b="1" dirty="0" err="1"/>
              <a:t>n’ayant</a:t>
            </a:r>
            <a:r>
              <a:rPr lang="en-US" b="1" dirty="0"/>
              <a:t> pas </a:t>
            </a:r>
            <a:r>
              <a:rPr lang="en-US" b="1" dirty="0" err="1"/>
              <a:t>été</a:t>
            </a:r>
            <a:r>
              <a:rPr lang="en-US" b="1" dirty="0"/>
              <a:t> </a:t>
            </a:r>
            <a:r>
              <a:rPr lang="en-US" b="1" dirty="0" err="1"/>
              <a:t>appelés</a:t>
            </a:r>
            <a:r>
              <a:rPr lang="en-US" b="1" dirty="0"/>
              <a:t> pour aider à la création de </a:t>
            </a:r>
            <a:r>
              <a:rPr lang="en-US" b="1" dirty="0" err="1"/>
              <a:t>cette</a:t>
            </a:r>
            <a:r>
              <a:rPr lang="en-US" b="1" dirty="0"/>
              <a:t> nouvelle </a:t>
            </a:r>
            <a:r>
              <a:rPr lang="en-US" b="1" dirty="0" err="1"/>
              <a:t>terre</a:t>
            </a:r>
            <a:r>
              <a:rPr lang="en-US" b="1" dirty="0"/>
              <a:t>. Ils </a:t>
            </a:r>
            <a:r>
              <a:rPr lang="en-US" b="1" dirty="0" err="1"/>
              <a:t>durent</a:t>
            </a:r>
            <a:r>
              <a:rPr lang="en-US" b="1" dirty="0"/>
              <a:t> leur </a:t>
            </a:r>
            <a:r>
              <a:rPr lang="en-US" b="1" dirty="0" err="1"/>
              <a:t>survie</a:t>
            </a:r>
            <a:r>
              <a:rPr lang="en-US" b="1" dirty="0"/>
              <a:t> à </a:t>
            </a:r>
            <a:r>
              <a:rPr lang="en-US" b="1" dirty="0" err="1"/>
              <a:t>l’appuie</a:t>
            </a:r>
            <a:r>
              <a:rPr lang="en-US" b="1" dirty="0"/>
              <a:t> des races </a:t>
            </a:r>
            <a:r>
              <a:rPr lang="en-US" b="1" dirty="0" err="1"/>
              <a:t>créées</a:t>
            </a:r>
            <a:r>
              <a:rPr lang="en-US" b="1" dirty="0"/>
              <a:t> par les </a:t>
            </a:r>
            <a:r>
              <a:rPr lang="en-US" b="1" dirty="0" err="1"/>
              <a:t>autres</a:t>
            </a:r>
            <a:r>
              <a:rPr lang="en-US" b="1" dirty="0"/>
              <a:t> </a:t>
            </a:r>
            <a:r>
              <a:rPr lang="en-US" b="1" dirty="0" err="1"/>
              <a:t>divinités</a:t>
            </a:r>
            <a:r>
              <a:rPr lang="en-US" b="1" dirty="0"/>
              <a:t> </a:t>
            </a:r>
            <a:r>
              <a:rPr lang="en-US" b="1" dirty="0" err="1"/>
              <a:t>inférieures</a:t>
            </a:r>
            <a:r>
              <a:rPr lang="en-US" b="1" dirty="0"/>
              <a:t> </a:t>
            </a:r>
            <a:r>
              <a:rPr lang="en-US" b="1" dirty="0" err="1"/>
              <a:t>qu’ells</a:t>
            </a:r>
            <a:r>
              <a:rPr lang="en-US" b="1" dirty="0"/>
              <a:t> </a:t>
            </a:r>
            <a:r>
              <a:rPr lang="en-US" b="1" dirty="0" err="1"/>
              <a:t>placèrent</a:t>
            </a:r>
            <a:r>
              <a:rPr lang="en-US" b="1" dirty="0"/>
              <a:t> sur </a:t>
            </a:r>
            <a:r>
              <a:rPr lang="en-US" b="1" dirty="0" err="1"/>
              <a:t>cette</a:t>
            </a:r>
            <a:r>
              <a:rPr lang="en-US" b="1" dirty="0"/>
              <a:t> </a:t>
            </a:r>
            <a:r>
              <a:rPr lang="en-US" b="1" dirty="0" err="1"/>
              <a:t>même</a:t>
            </a:r>
            <a:r>
              <a:rPr lang="en-US" b="1" dirty="0"/>
              <a:t> </a:t>
            </a:r>
            <a:r>
              <a:rPr lang="en-US" b="1" dirty="0" err="1"/>
              <a:t>terre</a:t>
            </a:r>
            <a:r>
              <a:rPr lang="en-US" b="1" dirty="0"/>
              <a:t>.</a:t>
            </a:r>
          </a:p>
          <a:p>
            <a:pPr marL="102870"/>
            <a:r>
              <a:rPr lang="fr-FR" b="1" dirty="0"/>
              <a:t>Les Vaaleth sont connus comme étant </a:t>
            </a:r>
            <a:r>
              <a:rPr lang="fr-FR" b="1" dirty="0" err="1"/>
              <a:t>isoliationnistes</a:t>
            </a:r>
            <a:r>
              <a:rPr lang="fr-FR" b="1" dirty="0"/>
              <a:t>.</a:t>
            </a:r>
          </a:p>
          <a:p>
            <a:pPr marL="102870"/>
            <a:r>
              <a:rPr lang="fr-FR" b="1" dirty="0"/>
              <a:t>Les Vaaleth ont la réputation de se considérer comme étant parfait et aimés des divinités.</a:t>
            </a:r>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F82E025D-EB12-4B80-BE9C-9705D364BA9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Vaaleth</a:t>
            </a:r>
            <a:endParaRPr lang="en-US" sz="4400" b="1" dirty="0">
              <a:solidFill>
                <a:srgbClr val="FFC000"/>
              </a:solidFill>
            </a:endParaRPr>
          </a:p>
        </p:txBody>
      </p:sp>
      <p:sp>
        <p:nvSpPr>
          <p:cNvPr id="10" name="Soleil 9">
            <a:extLst>
              <a:ext uri="{FF2B5EF4-FFF2-40B4-BE49-F238E27FC236}">
                <a16:creationId xmlns:a16="http://schemas.microsoft.com/office/drawing/2014/main" id="{93B2AED2-DF3D-44B2-A79E-8C6E0A51037A}"/>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89502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ABAC2EAB-A0D3-45AF-896D-5F4104C31A3C}"/>
              </a:ext>
            </a:extLst>
          </p:cNvPr>
          <p:cNvSpPr>
            <a:spLocks noGrp="1"/>
          </p:cNvSpPr>
          <p:nvPr>
            <p:ph type="subTitle" idx="1"/>
          </p:nvPr>
        </p:nvSpPr>
        <p:spPr>
          <a:xfrm>
            <a:off x="5438670" y="526472"/>
            <a:ext cx="5521094" cy="5809673"/>
          </a:xfrm>
        </p:spPr>
        <p:txBody>
          <a:bodyPr vert="horz" lIns="91440" tIns="45720" rIns="91440" bIns="45720" rtlCol="0">
            <a:normAutofit fontScale="92500"/>
          </a:bodyPr>
          <a:lstStyle/>
          <a:p>
            <a:pPr marL="102870"/>
            <a:r>
              <a:rPr lang="en-US" b="1" dirty="0"/>
              <a:t>Les </a:t>
            </a:r>
            <a:r>
              <a:rPr lang="fr-FR" b="1" dirty="0"/>
              <a:t>Umleth (Elfes Noirs) furent créés par la déesse Azéal afin de réconforter la déesse </a:t>
            </a:r>
            <a:r>
              <a:rPr lang="fr-FR" b="1" dirty="0" err="1"/>
              <a:t>Labariel</a:t>
            </a:r>
            <a:r>
              <a:rPr lang="fr-FR" b="1" dirty="0"/>
              <a:t>. Elle lui demanda conseils et lui demanda également de s’unir avec les divinités inférieures </a:t>
            </a:r>
            <a:r>
              <a:rPr lang="fr-FR" b="1" dirty="0" err="1"/>
              <a:t>Sif</a:t>
            </a:r>
            <a:r>
              <a:rPr lang="fr-FR" b="1" dirty="0"/>
              <a:t>, Miriniel et Ragabel afin de leur créer une terre à eux. Ils sont très différents des autres races Leth car leur peau est sombre, leurs yeux sont violets et leurs cheveux varient entre le noir, le blancs et le gris.</a:t>
            </a:r>
          </a:p>
          <a:p>
            <a:pPr marL="102870"/>
            <a:r>
              <a:rPr lang="fr-FR" b="1" dirty="0"/>
              <a:t>Les Umleth sont affublés d’une réputation de menteurs, assassins et voleurs par les Vaaleth, cette idée c’est très vite répandue.</a:t>
            </a:r>
          </a:p>
          <a:p>
            <a:pPr marL="102870"/>
            <a:r>
              <a:rPr lang="fr-FR" b="1" dirty="0"/>
              <a:t>Les Umleth sont la symbolisation du mal dans de nombreux contes.</a:t>
            </a:r>
            <a:endParaRPr lang="en-US" b="1" dirty="0"/>
          </a:p>
          <a:p>
            <a:pPr marL="102870"/>
            <a:endParaRPr lang="en-US" b="1" dirty="0"/>
          </a:p>
        </p:txBody>
      </p:sp>
      <p:pic>
        <p:nvPicPr>
          <p:cNvPr id="6" name="Image 5" descr="Une image contenant habits, personne, tenue, femme&#10;&#10;Description générée automatiquement">
            <a:extLst>
              <a:ext uri="{FF2B5EF4-FFF2-40B4-BE49-F238E27FC236}">
                <a16:creationId xmlns:a16="http://schemas.microsoft.com/office/drawing/2014/main" id="{BA8495F3-A93D-46E9-AD1B-F6C81BEDDC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988" y="1"/>
            <a:ext cx="2732314" cy="6858000"/>
          </a:xfrm>
          <a:prstGeom prst="rect">
            <a:avLst/>
          </a:prstGeom>
        </p:spPr>
      </p:pic>
      <p:pic>
        <p:nvPicPr>
          <p:cNvPr id="1026" name="Picture 2">
            <a:extLst>
              <a:ext uri="{FF2B5EF4-FFF2-40B4-BE49-F238E27FC236}">
                <a16:creationId xmlns:a16="http://schemas.microsoft.com/office/drawing/2014/main" id="{3409A4B9-4617-40F6-84A5-6FE0E8E389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9988"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E4CE0EEE-EF4B-4953-AC72-DD25A8EB97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6736" y="0"/>
            <a:ext cx="2732314" cy="6857999"/>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C562CE0F-9F9D-4F09-B9F9-2EDB972C62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6736" y="0"/>
            <a:ext cx="2715566"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6304653-BFD9-4CC6-A6FF-91B6A944123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9988" y="-2"/>
            <a:ext cx="2749062" cy="6857999"/>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7ADEFBAC-0825-4ECA-A63D-F43D074EB74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9988" y="0"/>
            <a:ext cx="274906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F59CCEE7-945D-43D6-B03F-FD55EC0AFFA7}"/>
              </a:ext>
            </a:extLst>
          </p:cNvPr>
          <p:cNvSpPr>
            <a:spLocks noGrp="1"/>
          </p:cNvSpPr>
          <p:nvPr>
            <p:ph type="ctrTitle"/>
          </p:nvPr>
        </p:nvSpPr>
        <p:spPr>
          <a:xfrm>
            <a:off x="691082" y="5947684"/>
            <a:ext cx="4247651" cy="776922"/>
          </a:xfrm>
        </p:spPr>
        <p:txBody>
          <a:bodyPr vert="horz" lIns="91440" tIns="45720" rIns="91440" bIns="45720" rtlCol="0" anchor="b">
            <a:normAutofit/>
          </a:bodyPr>
          <a:lstStyle/>
          <a:p>
            <a:pPr>
              <a:lnSpc>
                <a:spcPct val="90000"/>
              </a:lnSpc>
            </a:pPr>
            <a:r>
              <a:rPr lang="en-US" sz="4400" b="1" dirty="0">
                <a:solidFill>
                  <a:srgbClr val="FFC000"/>
                </a:solidFill>
              </a:rPr>
              <a:t>Les </a:t>
            </a:r>
            <a:r>
              <a:rPr lang="en-US" sz="4400" b="1" dirty="0" err="1">
                <a:solidFill>
                  <a:srgbClr val="FFC000"/>
                </a:solidFill>
              </a:rPr>
              <a:t>Umleth</a:t>
            </a:r>
            <a:endParaRPr lang="en-US" sz="4400" b="1" dirty="0">
              <a:solidFill>
                <a:srgbClr val="FFC000"/>
              </a:solidFill>
            </a:endParaRPr>
          </a:p>
        </p:txBody>
      </p:sp>
      <p:sp>
        <p:nvSpPr>
          <p:cNvPr id="10" name="Soleil 9">
            <a:extLst>
              <a:ext uri="{FF2B5EF4-FFF2-40B4-BE49-F238E27FC236}">
                <a16:creationId xmlns:a16="http://schemas.microsoft.com/office/drawing/2014/main" id="{96E27EEA-56C7-4395-80CF-6350DD988F74}"/>
              </a:ext>
            </a:extLst>
          </p:cNvPr>
          <p:cNvSpPr/>
          <p:nvPr/>
        </p:nvSpPr>
        <p:spPr>
          <a:xfrm>
            <a:off x="11314544" y="0"/>
            <a:ext cx="878953" cy="1025236"/>
          </a:xfrm>
          <a:prstGeom prst="su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254947306"/>
      </p:ext>
    </p:extLst>
  </p:cSld>
  <p:clrMapOvr>
    <a:masterClrMapping/>
  </p:clrMapOvr>
</p:sld>
</file>

<file path=ppt/theme/theme1.xml><?xml version="1.0" encoding="utf-8"?>
<a:theme xmlns:a="http://schemas.openxmlformats.org/drawingml/2006/main" name="Vue">
  <a:themeElements>
    <a:clrScheme name="Vue">
      <a:dk1>
        <a:sysClr val="windowText" lastClr="000000"/>
      </a:dk1>
      <a:lt1>
        <a:sysClr val="window" lastClr="FFFFFF"/>
      </a:lt1>
      <a:dk2>
        <a:srgbClr val="564B3C"/>
      </a:dk2>
      <a:lt2>
        <a:srgbClr val="ECEDD1"/>
      </a:lt2>
      <a:accent1>
        <a:srgbClr val="93A299"/>
      </a:accent1>
      <a:accent2>
        <a:srgbClr val="CB4B30"/>
      </a:accent2>
      <a:accent3>
        <a:srgbClr val="B5AE53"/>
      </a:accent3>
      <a:accent4>
        <a:srgbClr val="6F6A7A"/>
      </a:accent4>
      <a:accent5>
        <a:srgbClr val="E8B54D"/>
      </a:accent5>
      <a:accent6>
        <a:srgbClr val="8A7952"/>
      </a:accent6>
      <a:hlink>
        <a:srgbClr val="9F9F0B"/>
      </a:hlink>
      <a:folHlink>
        <a:srgbClr val="B2B2B2"/>
      </a:folHlink>
    </a:clrScheme>
    <a:fontScheme name="Vue">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ue">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3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866257B-E5CE-4C43-9210-F2DE76BE10B5}"/>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TM03457515[[fn=Vue]]</Template>
  <TotalTime>3650</TotalTime>
  <Words>3669</Words>
  <Application>Microsoft Office PowerPoint</Application>
  <PresentationFormat>Grand écran</PresentationFormat>
  <Paragraphs>232</Paragraphs>
  <Slides>40</Slides>
  <Notes>32</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40</vt:i4>
      </vt:variant>
    </vt:vector>
  </HeadingPairs>
  <TitlesOfParts>
    <vt:vector size="46" baseType="lpstr">
      <vt:lpstr>Arial</vt:lpstr>
      <vt:lpstr>Calibri</vt:lpstr>
      <vt:lpstr>Century Schoolbook</vt:lpstr>
      <vt:lpstr>Colonna MT</vt:lpstr>
      <vt:lpstr>Wingdings 2</vt:lpstr>
      <vt:lpstr>Vue</vt:lpstr>
      <vt:lpstr>Les Races de Thenesios</vt:lpstr>
      <vt:lpstr>Les Leth</vt:lpstr>
      <vt:lpstr>Les Primaleth</vt:lpstr>
      <vt:lpstr>Les Azeleth</vt:lpstr>
      <vt:lpstr>Les Raaleth</vt:lpstr>
      <vt:lpstr>Les Cyrnleth</vt:lpstr>
      <vt:lpstr>Les Xiinleth</vt:lpstr>
      <vt:lpstr>Les Vaaleth</vt:lpstr>
      <vt:lpstr>Les Umleth</vt:lpstr>
      <vt:lpstr>Les Saarleth</vt:lpstr>
      <vt:lpstr>Les Synleth</vt:lpstr>
      <vt:lpstr>Les Tarleth</vt:lpstr>
      <vt:lpstr>Les Danleth</vt:lpstr>
      <vt:lpstr>Les Nenleth</vt:lpstr>
      <vt:lpstr>Les Oxyleth</vt:lpstr>
      <vt:lpstr>Les Mazaleth</vt:lpstr>
      <vt:lpstr>Les Rim</vt:lpstr>
      <vt:lpstr>Les Bantrim</vt:lpstr>
      <vt:lpstr>Les Kogrim</vt:lpstr>
      <vt:lpstr>Les Saecrim</vt:lpstr>
      <vt:lpstr>Les Loorim</vt:lpstr>
      <vt:lpstr>Les Skarim</vt:lpstr>
      <vt:lpstr>Les Essmarim</vt:lpstr>
      <vt:lpstr>Les Runrim</vt:lpstr>
      <vt:lpstr>Les Daalrim</vt:lpstr>
      <vt:lpstr>Les Borrim</vt:lpstr>
      <vt:lpstr>Les Galrim</vt:lpstr>
      <vt:lpstr>Les Vanrim</vt:lpstr>
      <vt:lpstr>Les Essrim</vt:lpstr>
      <vt:lpstr>Les Leyrim</vt:lpstr>
      <vt:lpstr>Les Azerim</vt:lpstr>
      <vt:lpstr>Les Kazrim</vt:lpstr>
      <vt:lpstr>Les Nalrim</vt:lpstr>
      <vt:lpstr>Les Tengrim</vt:lpstr>
      <vt:lpstr>Les Merrim</vt:lpstr>
      <vt:lpstr>Les Norrim</vt:lpstr>
      <vt:lpstr>Les Isrim</vt:lpstr>
      <vt:lpstr>Les Relrim</vt:lpstr>
      <vt:lpstr>Les Aasirim</vt:lpstr>
      <vt:lpstr>Les Ghitzerim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 Races de Thenesios</dc:title>
  <dc:creator>Blackphoenix</dc:creator>
  <cp:lastModifiedBy>Blackphoenix</cp:lastModifiedBy>
  <cp:revision>148</cp:revision>
  <dcterms:created xsi:type="dcterms:W3CDTF">2020-05-18T16:37:42Z</dcterms:created>
  <dcterms:modified xsi:type="dcterms:W3CDTF">2020-06-06T12:57:15Z</dcterms:modified>
</cp:coreProperties>
</file>